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handoutMasterIdLst>
    <p:handoutMasterId r:id="rId54"/>
  </p:handoutMasterIdLst>
  <p:sldIdLst>
    <p:sldId id="256" r:id="rId2"/>
    <p:sldId id="320" r:id="rId3"/>
    <p:sldId id="314" r:id="rId4"/>
    <p:sldId id="333" r:id="rId5"/>
    <p:sldId id="303" r:id="rId6"/>
    <p:sldId id="305" r:id="rId7"/>
    <p:sldId id="307" r:id="rId8"/>
    <p:sldId id="306" r:id="rId9"/>
    <p:sldId id="315" r:id="rId10"/>
    <p:sldId id="288" r:id="rId11"/>
    <p:sldId id="289" r:id="rId12"/>
    <p:sldId id="309" r:id="rId13"/>
    <p:sldId id="308" r:id="rId14"/>
    <p:sldId id="310" r:id="rId15"/>
    <p:sldId id="311" r:id="rId16"/>
    <p:sldId id="313" r:id="rId17"/>
    <p:sldId id="312" r:id="rId18"/>
    <p:sldId id="318" r:id="rId19"/>
    <p:sldId id="316" r:id="rId20"/>
    <p:sldId id="335" r:id="rId21"/>
    <p:sldId id="334" r:id="rId22"/>
    <p:sldId id="290" r:id="rId23"/>
    <p:sldId id="291" r:id="rId24"/>
    <p:sldId id="292" r:id="rId25"/>
    <p:sldId id="293" r:id="rId26"/>
    <p:sldId id="294" r:id="rId27"/>
    <p:sldId id="295" r:id="rId28"/>
    <p:sldId id="296" r:id="rId29"/>
    <p:sldId id="297" r:id="rId30"/>
    <p:sldId id="298" r:id="rId31"/>
    <p:sldId id="299" r:id="rId32"/>
    <p:sldId id="300" r:id="rId33"/>
    <p:sldId id="301" r:id="rId34"/>
    <p:sldId id="302" r:id="rId35"/>
    <p:sldId id="319" r:id="rId36"/>
    <p:sldId id="332" r:id="rId37"/>
    <p:sldId id="340" r:id="rId38"/>
    <p:sldId id="341" r:id="rId39"/>
    <p:sldId id="342" r:id="rId40"/>
    <p:sldId id="343" r:id="rId41"/>
    <p:sldId id="344" r:id="rId42"/>
    <p:sldId id="345" r:id="rId43"/>
    <p:sldId id="346" r:id="rId44"/>
    <p:sldId id="347" r:id="rId45"/>
    <p:sldId id="339" r:id="rId46"/>
    <p:sldId id="336" r:id="rId47"/>
    <p:sldId id="337" r:id="rId48"/>
    <p:sldId id="348" r:id="rId49"/>
    <p:sldId id="304" r:id="rId50"/>
    <p:sldId id="317" r:id="rId51"/>
    <p:sldId id="287" r:id="rId52"/>
  </p:sldIdLst>
  <p:sldSz cx="9144000" cy="6858000" type="screen4x3"/>
  <p:notesSz cx="6735763" cy="9866313"/>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E6349969-A478-4487-A8AA-F28E42D7041B}">
          <p14:sldIdLst>
            <p14:sldId id="256"/>
            <p14:sldId id="320"/>
            <p14:sldId id="314"/>
            <p14:sldId id="333"/>
            <p14:sldId id="303"/>
            <p14:sldId id="305"/>
            <p14:sldId id="307"/>
            <p14:sldId id="306"/>
            <p14:sldId id="315"/>
            <p14:sldId id="288"/>
            <p14:sldId id="289"/>
            <p14:sldId id="309"/>
            <p14:sldId id="308"/>
            <p14:sldId id="310"/>
            <p14:sldId id="311"/>
            <p14:sldId id="313"/>
            <p14:sldId id="312"/>
            <p14:sldId id="318"/>
            <p14:sldId id="316"/>
            <p14:sldId id="335"/>
            <p14:sldId id="334"/>
            <p14:sldId id="290"/>
            <p14:sldId id="291"/>
            <p14:sldId id="292"/>
            <p14:sldId id="293"/>
            <p14:sldId id="294"/>
            <p14:sldId id="295"/>
            <p14:sldId id="296"/>
            <p14:sldId id="297"/>
            <p14:sldId id="298"/>
            <p14:sldId id="299"/>
            <p14:sldId id="300"/>
            <p14:sldId id="301"/>
            <p14:sldId id="302"/>
            <p14:sldId id="319"/>
            <p14:sldId id="332"/>
            <p14:sldId id="340"/>
            <p14:sldId id="341"/>
            <p14:sldId id="342"/>
            <p14:sldId id="343"/>
            <p14:sldId id="344"/>
            <p14:sldId id="345"/>
            <p14:sldId id="346"/>
            <p14:sldId id="347"/>
            <p14:sldId id="339"/>
            <p14:sldId id="336"/>
            <p14:sldId id="337"/>
            <p14:sldId id="348"/>
            <p14:sldId id="304"/>
            <p14:sldId id="317"/>
            <p14:sldId id="287"/>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大友 翔一" initials="大友" lastIdx="2" clrIdx="0">
    <p:extLst>
      <p:ext uri="{19B8F6BF-5375-455C-9EA6-DF929625EA0E}">
        <p15:presenceInfo xmlns:p15="http://schemas.microsoft.com/office/powerpoint/2012/main" userId="大友 翔一"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15AB"/>
    <a:srgbClr val="2D95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05" autoAdjust="0"/>
    <p:restoredTop sz="91882" autoAdjust="0"/>
  </p:normalViewPr>
  <p:slideViewPr>
    <p:cSldViewPr>
      <p:cViewPr varScale="1">
        <p:scale>
          <a:sx n="104" d="100"/>
          <a:sy n="104" d="100"/>
        </p:scale>
        <p:origin x="1782" y="11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66" d="100"/>
          <a:sy n="66" d="100"/>
        </p:scale>
        <p:origin x="287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2"/>
            <a:ext cx="2918831" cy="495029"/>
          </a:xfrm>
          <a:prstGeom prst="rect">
            <a:avLst/>
          </a:prstGeom>
        </p:spPr>
        <p:txBody>
          <a:bodyPr vert="horz" lIns="90638" tIns="45318" rIns="90638" bIns="45318"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5375" y="2"/>
            <a:ext cx="2918831" cy="495029"/>
          </a:xfrm>
          <a:prstGeom prst="rect">
            <a:avLst/>
          </a:prstGeom>
        </p:spPr>
        <p:txBody>
          <a:bodyPr vert="horz" lIns="90638" tIns="45318" rIns="90638" bIns="45318" rtlCol="0"/>
          <a:lstStyle>
            <a:lvl1pPr algn="r">
              <a:defRPr sz="1200"/>
            </a:lvl1pPr>
          </a:lstStyle>
          <a:p>
            <a:fld id="{4E3B7D77-D476-4CF4-847F-F5B97C1CCFA2}" type="datetimeFigureOut">
              <a:rPr kumimoji="1" lang="ja-JP" altLang="en-US" smtClean="0"/>
              <a:t>2021/2/27</a:t>
            </a:fld>
            <a:endParaRPr kumimoji="1" lang="ja-JP" altLang="en-US"/>
          </a:p>
        </p:txBody>
      </p:sp>
      <p:sp>
        <p:nvSpPr>
          <p:cNvPr id="4" name="フッター プレースホルダー 3"/>
          <p:cNvSpPr>
            <a:spLocks noGrp="1"/>
          </p:cNvSpPr>
          <p:nvPr>
            <p:ph type="ftr" sz="quarter" idx="2"/>
          </p:nvPr>
        </p:nvSpPr>
        <p:spPr>
          <a:xfrm>
            <a:off x="1" y="9371286"/>
            <a:ext cx="2918831" cy="495028"/>
          </a:xfrm>
          <a:prstGeom prst="rect">
            <a:avLst/>
          </a:prstGeom>
        </p:spPr>
        <p:txBody>
          <a:bodyPr vert="horz" lIns="90638" tIns="45318" rIns="90638" bIns="45318"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5375" y="9371286"/>
            <a:ext cx="2918831" cy="495028"/>
          </a:xfrm>
          <a:prstGeom prst="rect">
            <a:avLst/>
          </a:prstGeom>
        </p:spPr>
        <p:txBody>
          <a:bodyPr vert="horz" lIns="90638" tIns="45318" rIns="90638" bIns="45318" rtlCol="0" anchor="b"/>
          <a:lstStyle>
            <a:lvl1pPr algn="r">
              <a:defRPr sz="1200"/>
            </a:lvl1pPr>
          </a:lstStyle>
          <a:p>
            <a:fld id="{2714A5C8-DD1C-4EA0-BF8B-01541F64441D}" type="slidenum">
              <a:rPr kumimoji="1" lang="ja-JP" altLang="en-US" smtClean="0"/>
              <a:t>‹#›</a:t>
            </a:fld>
            <a:endParaRPr kumimoji="1" lang="ja-JP" altLang="en-US"/>
          </a:p>
        </p:txBody>
      </p:sp>
    </p:spTree>
    <p:extLst>
      <p:ext uri="{BB962C8B-B14F-4D97-AF65-F5344CB8AC3E}">
        <p14:creationId xmlns:p14="http://schemas.microsoft.com/office/powerpoint/2010/main" val="186231772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0"/>
            <a:ext cx="2918831" cy="493316"/>
          </a:xfrm>
          <a:prstGeom prst="rect">
            <a:avLst/>
          </a:prstGeom>
        </p:spPr>
        <p:txBody>
          <a:bodyPr vert="horz" lIns="90638" tIns="45318" rIns="90638" bIns="45318"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5375" y="0"/>
            <a:ext cx="2918831" cy="493316"/>
          </a:xfrm>
          <a:prstGeom prst="rect">
            <a:avLst/>
          </a:prstGeom>
        </p:spPr>
        <p:txBody>
          <a:bodyPr vert="horz" lIns="90638" tIns="45318" rIns="90638" bIns="45318" rtlCol="0"/>
          <a:lstStyle>
            <a:lvl1pPr algn="r">
              <a:defRPr sz="1200"/>
            </a:lvl1pPr>
          </a:lstStyle>
          <a:p>
            <a:fld id="{8A76751B-A372-46E0-BBE9-0EDFDBBDFCEB}" type="datetimeFigureOut">
              <a:rPr kumimoji="1" lang="ja-JP" altLang="en-US" smtClean="0"/>
              <a:t>2021/2/27</a:t>
            </a:fld>
            <a:endParaRPr kumimoji="1" lang="ja-JP" altLang="en-US"/>
          </a:p>
        </p:txBody>
      </p:sp>
      <p:sp>
        <p:nvSpPr>
          <p:cNvPr id="4" name="スライド イメージ プレースホルダー 3"/>
          <p:cNvSpPr>
            <a:spLocks noGrp="1" noRot="1" noChangeAspect="1"/>
          </p:cNvSpPr>
          <p:nvPr>
            <p:ph type="sldImg" idx="2"/>
          </p:nvPr>
        </p:nvSpPr>
        <p:spPr>
          <a:xfrm>
            <a:off x="903288" y="741363"/>
            <a:ext cx="4929187" cy="3697287"/>
          </a:xfrm>
          <a:prstGeom prst="rect">
            <a:avLst/>
          </a:prstGeom>
          <a:noFill/>
          <a:ln w="12700">
            <a:solidFill>
              <a:prstClr val="black"/>
            </a:solidFill>
          </a:ln>
        </p:spPr>
        <p:txBody>
          <a:bodyPr vert="horz" lIns="90638" tIns="45318" rIns="90638" bIns="45318" rtlCol="0" anchor="ctr"/>
          <a:lstStyle/>
          <a:p>
            <a:endParaRPr lang="ja-JP" altLang="en-US"/>
          </a:p>
        </p:txBody>
      </p:sp>
      <p:sp>
        <p:nvSpPr>
          <p:cNvPr id="5" name="ノート プレースホルダー 4"/>
          <p:cNvSpPr>
            <a:spLocks noGrp="1"/>
          </p:cNvSpPr>
          <p:nvPr>
            <p:ph type="body" sz="quarter" idx="3"/>
          </p:nvPr>
        </p:nvSpPr>
        <p:spPr>
          <a:xfrm>
            <a:off x="673577" y="4686500"/>
            <a:ext cx="5388610" cy="4439841"/>
          </a:xfrm>
          <a:prstGeom prst="rect">
            <a:avLst/>
          </a:prstGeom>
        </p:spPr>
        <p:txBody>
          <a:bodyPr vert="horz" lIns="90638" tIns="45318" rIns="90638" bIns="45318"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1" y="9371285"/>
            <a:ext cx="2918831" cy="493316"/>
          </a:xfrm>
          <a:prstGeom prst="rect">
            <a:avLst/>
          </a:prstGeom>
        </p:spPr>
        <p:txBody>
          <a:bodyPr vert="horz" lIns="90638" tIns="45318" rIns="90638" bIns="45318"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5375" y="9371285"/>
            <a:ext cx="2918831" cy="493316"/>
          </a:xfrm>
          <a:prstGeom prst="rect">
            <a:avLst/>
          </a:prstGeom>
        </p:spPr>
        <p:txBody>
          <a:bodyPr vert="horz" lIns="90638" tIns="45318" rIns="90638" bIns="45318" rtlCol="0" anchor="b"/>
          <a:lstStyle>
            <a:lvl1pPr algn="r">
              <a:defRPr sz="1200"/>
            </a:lvl1pPr>
          </a:lstStyle>
          <a:p>
            <a:fld id="{359568EA-0A3C-48B7-8BC6-07FE2A7A0C26}" type="slidenum">
              <a:rPr kumimoji="1" lang="ja-JP" altLang="en-US" smtClean="0"/>
              <a:t>‹#›</a:t>
            </a:fld>
            <a:endParaRPr kumimoji="1" lang="ja-JP" altLang="en-US"/>
          </a:p>
        </p:txBody>
      </p:sp>
    </p:spTree>
    <p:extLst>
      <p:ext uri="{BB962C8B-B14F-4D97-AF65-F5344CB8AC3E}">
        <p14:creationId xmlns:p14="http://schemas.microsoft.com/office/powerpoint/2010/main" val="173306230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359568EA-0A3C-48B7-8BC6-07FE2A7A0C26}" type="slidenum">
              <a:rPr kumimoji="1" lang="ja-JP" altLang="en-US" smtClean="0"/>
              <a:t>1</a:t>
            </a:fld>
            <a:endParaRPr kumimoji="1" lang="ja-JP" altLang="en-US"/>
          </a:p>
        </p:txBody>
      </p:sp>
    </p:spTree>
    <p:extLst>
      <p:ext uri="{BB962C8B-B14F-4D97-AF65-F5344CB8AC3E}">
        <p14:creationId xmlns:p14="http://schemas.microsoft.com/office/powerpoint/2010/main" val="15913197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10</a:t>
            </a:fld>
            <a:endParaRPr kumimoji="1" lang="ja-JP" altLang="en-US"/>
          </a:p>
        </p:txBody>
      </p:sp>
    </p:spTree>
    <p:extLst>
      <p:ext uri="{BB962C8B-B14F-4D97-AF65-F5344CB8AC3E}">
        <p14:creationId xmlns:p14="http://schemas.microsoft.com/office/powerpoint/2010/main" val="3380383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11</a:t>
            </a:fld>
            <a:endParaRPr kumimoji="1" lang="ja-JP" altLang="en-US"/>
          </a:p>
        </p:txBody>
      </p:sp>
    </p:spTree>
    <p:extLst>
      <p:ext uri="{BB962C8B-B14F-4D97-AF65-F5344CB8AC3E}">
        <p14:creationId xmlns:p14="http://schemas.microsoft.com/office/powerpoint/2010/main" val="24094847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12</a:t>
            </a:fld>
            <a:endParaRPr kumimoji="1" lang="ja-JP" altLang="en-US"/>
          </a:p>
        </p:txBody>
      </p:sp>
    </p:spTree>
    <p:extLst>
      <p:ext uri="{BB962C8B-B14F-4D97-AF65-F5344CB8AC3E}">
        <p14:creationId xmlns:p14="http://schemas.microsoft.com/office/powerpoint/2010/main" val="37393123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小売店，飲食店，商業事務所，百貨店及び大型ス ーパーは夜間も営業しており，夜間光の強度に大き く影響を与えるため，相関分析を行う場合には相関 係数は高くなることが期待される．また，この時， 各市区町村</a:t>
            </a:r>
            <a:r>
              <a:rPr lang="en-US" altLang="ja-JP" dirty="0"/>
              <a:t>(</a:t>
            </a:r>
            <a:r>
              <a:rPr lang="ja-JP" altLang="en-US" dirty="0"/>
              <a:t>𝑗</a:t>
            </a:r>
            <a:r>
              <a:rPr lang="en-US" altLang="ja-JP" dirty="0"/>
              <a:t>)</a:t>
            </a:r>
            <a:r>
              <a:rPr lang="ja-JP" altLang="en-US" dirty="0"/>
              <a:t>の面積</a:t>
            </a:r>
            <a:r>
              <a:rPr lang="en-US" altLang="ja-JP" dirty="0"/>
              <a:t>(</a:t>
            </a:r>
            <a:r>
              <a:rPr lang="ja-JP" altLang="en-US" dirty="0"/>
              <a:t>𝑎𝑟𝑒𝑎</a:t>
            </a:r>
            <a:r>
              <a:rPr lang="en-US" altLang="ja-JP" dirty="0"/>
              <a:t>)</a:t>
            </a:r>
            <a:r>
              <a:rPr lang="ja-JP" altLang="en-US" dirty="0"/>
              <a:t>による差を極小化する ため，店舗数</a:t>
            </a:r>
            <a:r>
              <a:rPr lang="en-US" altLang="ja-JP" dirty="0"/>
              <a:t>(</a:t>
            </a:r>
            <a:r>
              <a:rPr lang="ja-JP" altLang="en-US" dirty="0"/>
              <a:t>𝑠</a:t>
            </a:r>
            <a:r>
              <a:rPr lang="en-US" altLang="ja-JP" dirty="0"/>
              <a:t>ℎ</a:t>
            </a:r>
            <a:r>
              <a:rPr lang="ja-JP" altLang="en-US" dirty="0"/>
              <a:t>𝑜𝑝</a:t>
            </a:r>
            <a:r>
              <a:rPr lang="en-US" altLang="ja-JP" dirty="0"/>
              <a:t>)</a:t>
            </a:r>
            <a:r>
              <a:rPr lang="ja-JP" altLang="en-US" dirty="0"/>
              <a:t>ではなく，店舗密度</a:t>
            </a:r>
            <a:r>
              <a:rPr lang="en-US" altLang="ja-JP" dirty="0"/>
              <a:t>(</a:t>
            </a:r>
            <a:r>
              <a:rPr lang="ja-JP" altLang="en-US" dirty="0"/>
              <a:t>𝑑𝑒𝑛𝑠𝑖𝑡𝑦</a:t>
            </a:r>
            <a:r>
              <a:rPr lang="en-US" altLang="ja-JP" dirty="0"/>
              <a:t>)</a:t>
            </a:r>
            <a:r>
              <a:rPr lang="ja-JP" altLang="en-US" dirty="0"/>
              <a:t>を 用いた</a:t>
            </a:r>
            <a:r>
              <a:rPr lang="en-US" altLang="ja-JP" dirty="0"/>
              <a:t>(</a:t>
            </a:r>
            <a:r>
              <a:rPr lang="ja-JP" altLang="en-US" dirty="0"/>
              <a:t>図 </a:t>
            </a:r>
            <a:r>
              <a:rPr lang="en-US" altLang="ja-JP" dirty="0"/>
              <a:t>7)</a:t>
            </a:r>
            <a:r>
              <a:rPr lang="ja-JP" altLang="en-US" dirty="0"/>
              <a:t>．</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13</a:t>
            </a:fld>
            <a:endParaRPr kumimoji="1" lang="ja-JP" altLang="en-US"/>
          </a:p>
        </p:txBody>
      </p:sp>
    </p:spTree>
    <p:extLst>
      <p:ext uri="{BB962C8B-B14F-4D97-AF65-F5344CB8AC3E}">
        <p14:creationId xmlns:p14="http://schemas.microsoft.com/office/powerpoint/2010/main" val="369479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コロナ禍に伴う非常事態宣言下の対応に関しては， 都道府県別に行うこととなった．特に都道府県あるいは大都市圏においては市区町村ごとの感染者数が話題となり，それに伴い各都道府県における医療水準や病床数なども頻繁に報道されるようになった．</a:t>
            </a:r>
            <a:endParaRPr lang="en-US" altLang="ja-JP" dirty="0"/>
          </a:p>
          <a:p>
            <a:endParaRPr lang="en-US" altLang="ja-JP" dirty="0"/>
          </a:p>
          <a:p>
            <a:r>
              <a:rPr lang="ja-JP" altLang="en-US" dirty="0"/>
              <a:t> ただし，一般的に医療は地域格差の存在が好まし くないサービスであるとされている．</a:t>
            </a:r>
            <a:r>
              <a:rPr lang="en-US" altLang="ja-JP" dirty="0"/>
              <a:t>(</a:t>
            </a:r>
            <a:r>
              <a:rPr lang="ja-JP" altLang="en-US" dirty="0"/>
              <a:t>田中 </a:t>
            </a:r>
            <a:r>
              <a:rPr lang="en-US" altLang="ja-JP" dirty="0"/>
              <a:t>2007)</a:t>
            </a:r>
            <a:r>
              <a:rPr lang="ja-JP" altLang="en-US" dirty="0"/>
              <a:t>によると，医療の大部分，一定限度までの介護，次世代のための教育・保育の一定部分については，社会の安寧を維持するためにも，また何より人間の根源的な尊厳の観点からも，誰もがよいサービスを利用できる仕組みが望ましい．また，世論調査等を見ると国民の多数もそう考えているようであるとしている． </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14</a:t>
            </a:fld>
            <a:endParaRPr kumimoji="1" lang="ja-JP" altLang="en-US"/>
          </a:p>
        </p:txBody>
      </p:sp>
    </p:spTree>
    <p:extLst>
      <p:ext uri="{BB962C8B-B14F-4D97-AF65-F5344CB8AC3E}">
        <p14:creationId xmlns:p14="http://schemas.microsoft.com/office/powerpoint/2010/main" val="14717567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そこで，厚生労働省の</a:t>
            </a:r>
            <a:r>
              <a:rPr lang="en-US" altLang="ja-JP" dirty="0"/>
              <a:t>『</a:t>
            </a:r>
            <a:r>
              <a:rPr lang="ja-JP" altLang="en-US" dirty="0"/>
              <a:t>人口 </a:t>
            </a:r>
            <a:r>
              <a:rPr lang="en-US" altLang="ja-JP" dirty="0"/>
              <a:t>10 </a:t>
            </a:r>
            <a:r>
              <a:rPr lang="ja-JP" altLang="en-US" dirty="0"/>
              <a:t>万対医師・歯科医師・薬剤師数，施設・業務の種別・性・従業地による都道府県－</a:t>
            </a:r>
            <a:r>
              <a:rPr lang="en-US" altLang="ja-JP" dirty="0"/>
              <a:t>16 </a:t>
            </a:r>
            <a:r>
              <a:rPr lang="ja-JP" altLang="en-US" dirty="0"/>
              <a:t>大都市・中核市（再掲）別</a:t>
            </a:r>
            <a:r>
              <a:rPr lang="en-US" altLang="ja-JP" dirty="0"/>
              <a:t>』</a:t>
            </a:r>
            <a:r>
              <a:rPr lang="ja-JP" altLang="en-US" dirty="0"/>
              <a:t>を参照 する</a:t>
            </a:r>
            <a:r>
              <a:rPr lang="en-US" altLang="ja-JP" dirty="0"/>
              <a:t>(</a:t>
            </a:r>
            <a:r>
              <a:rPr lang="ja-JP" altLang="en-US" dirty="0"/>
              <a:t>図 </a:t>
            </a:r>
            <a:r>
              <a:rPr lang="en-US" altLang="ja-JP" dirty="0"/>
              <a:t>8)</a:t>
            </a:r>
            <a:r>
              <a:rPr lang="ja-JP" altLang="en-US" dirty="0"/>
              <a:t>．都道府県別に多少の差はあるものの，人口に対してある程度一定になるよう従事していることが分かる．</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15</a:t>
            </a:fld>
            <a:endParaRPr kumimoji="1" lang="ja-JP" altLang="en-US"/>
          </a:p>
        </p:txBody>
      </p:sp>
    </p:spTree>
    <p:extLst>
      <p:ext uri="{BB962C8B-B14F-4D97-AF65-F5344CB8AC3E}">
        <p14:creationId xmlns:p14="http://schemas.microsoft.com/office/powerpoint/2010/main" val="37297114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16</a:t>
            </a:fld>
            <a:endParaRPr kumimoji="1" lang="ja-JP" altLang="en-US"/>
          </a:p>
        </p:txBody>
      </p:sp>
    </p:spTree>
    <p:extLst>
      <p:ext uri="{BB962C8B-B14F-4D97-AF65-F5344CB8AC3E}">
        <p14:creationId xmlns:p14="http://schemas.microsoft.com/office/powerpoint/2010/main" val="18116891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17</a:t>
            </a:fld>
            <a:endParaRPr kumimoji="1" lang="ja-JP" altLang="en-US"/>
          </a:p>
        </p:txBody>
      </p:sp>
    </p:spTree>
    <p:extLst>
      <p:ext uri="{BB962C8B-B14F-4D97-AF65-F5344CB8AC3E}">
        <p14:creationId xmlns:p14="http://schemas.microsoft.com/office/powerpoint/2010/main" val="28617170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18</a:t>
            </a:fld>
            <a:endParaRPr kumimoji="1" lang="ja-JP" altLang="en-US"/>
          </a:p>
        </p:txBody>
      </p:sp>
    </p:spTree>
    <p:extLst>
      <p:ext uri="{BB962C8B-B14F-4D97-AF65-F5344CB8AC3E}">
        <p14:creationId xmlns:p14="http://schemas.microsoft.com/office/powerpoint/2010/main" val="1266132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19</a:t>
            </a:fld>
            <a:endParaRPr kumimoji="1" lang="ja-JP" altLang="en-US"/>
          </a:p>
        </p:txBody>
      </p:sp>
    </p:spTree>
    <p:extLst>
      <p:ext uri="{BB962C8B-B14F-4D97-AF65-F5344CB8AC3E}">
        <p14:creationId xmlns:p14="http://schemas.microsoft.com/office/powerpoint/2010/main" val="60183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a:t>
            </a:fld>
            <a:endParaRPr kumimoji="1" lang="ja-JP" altLang="en-US"/>
          </a:p>
        </p:txBody>
      </p:sp>
    </p:spTree>
    <p:extLst>
      <p:ext uri="{BB962C8B-B14F-4D97-AF65-F5344CB8AC3E}">
        <p14:creationId xmlns:p14="http://schemas.microsoft.com/office/powerpoint/2010/main" val="4255138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20</a:t>
            </a:fld>
            <a:endParaRPr kumimoji="1" lang="ja-JP" altLang="en-US"/>
          </a:p>
        </p:txBody>
      </p:sp>
    </p:spTree>
    <p:extLst>
      <p:ext uri="{BB962C8B-B14F-4D97-AF65-F5344CB8AC3E}">
        <p14:creationId xmlns:p14="http://schemas.microsoft.com/office/powerpoint/2010/main" val="10700870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21</a:t>
            </a:fld>
            <a:endParaRPr kumimoji="1" lang="ja-JP" altLang="en-US"/>
          </a:p>
        </p:txBody>
      </p:sp>
    </p:spTree>
    <p:extLst>
      <p:ext uri="{BB962C8B-B14F-4D97-AF65-F5344CB8AC3E}">
        <p14:creationId xmlns:p14="http://schemas.microsoft.com/office/powerpoint/2010/main" val="33807956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日本のスキー観光は </a:t>
            </a:r>
            <a:r>
              <a:rPr lang="en-US" altLang="ja-JP" dirty="0"/>
              <a:t>1980 </a:t>
            </a:r>
            <a:r>
              <a:rPr lang="ja-JP" altLang="en-US" dirty="0"/>
              <a:t>年代から </a:t>
            </a:r>
            <a:r>
              <a:rPr lang="en-US" altLang="ja-JP" dirty="0"/>
              <a:t>1990 </a:t>
            </a:r>
            <a:r>
              <a:rPr lang="ja-JP" altLang="en-US" dirty="0"/>
              <a:t>年代初頭 にかけてのリゾートブームに大きく発展した．呉羽 </a:t>
            </a:r>
            <a:r>
              <a:rPr lang="en-US" altLang="ja-JP" dirty="0"/>
              <a:t>(1995,2002)[12], [13] </a:t>
            </a:r>
            <a:r>
              <a:rPr lang="ja-JP" altLang="en-US" dirty="0"/>
              <a:t>はこの現象に大きく注目し，スキー 場，その周囲のスキー集落及びスキー観光客の </a:t>
            </a:r>
            <a:r>
              <a:rPr lang="en-US" altLang="ja-JP" dirty="0"/>
              <a:t>3 </a:t>
            </a:r>
            <a:r>
              <a:rPr lang="ja-JP" altLang="en-US" dirty="0"/>
              <a:t>要素から なるスキー観光地域という概念を導入し，その発展プロセスと発展に関する地域的条件を考察した </a:t>
            </a:r>
            <a:r>
              <a:rPr lang="en-US" altLang="ja-JP" dirty="0"/>
              <a:t>[14]</a:t>
            </a:r>
            <a:r>
              <a:rPr lang="ja-JP" altLang="en-US" dirty="0"/>
              <a:t>．</a:t>
            </a:r>
            <a:endParaRPr lang="en-US" altLang="ja-JP" dirty="0"/>
          </a:p>
          <a:p>
            <a:endParaRPr lang="en-US" altLang="ja-JP" dirty="0"/>
          </a:p>
          <a:p>
            <a:r>
              <a:rPr lang="ja-JP" altLang="en-US" dirty="0"/>
              <a:t>湯沢町の公開する観光統計データ </a:t>
            </a:r>
            <a:r>
              <a:rPr lang="en-US" altLang="ja-JP" dirty="0"/>
              <a:t>[15] </a:t>
            </a:r>
            <a:r>
              <a:rPr lang="ja-JP" altLang="en-US" dirty="0"/>
              <a:t>によればスキー観光客数はル期に急速に増加し，日経平均株価の年間平均株価が最高値をつけた </a:t>
            </a:r>
            <a:r>
              <a:rPr lang="en-US" altLang="ja-JP" dirty="0"/>
              <a:t>1989 </a:t>
            </a:r>
            <a:r>
              <a:rPr lang="ja-JP" altLang="en-US" dirty="0"/>
              <a:t>年 ，一般的な意味でのバブル崩壊</a:t>
            </a:r>
            <a:r>
              <a:rPr lang="en-US" altLang="ja-JP" dirty="0"/>
              <a:t>(1991)</a:t>
            </a:r>
            <a:r>
              <a:rPr lang="ja-JP" altLang="en-US" dirty="0"/>
              <a:t> から少し遅れて </a:t>
            </a:r>
            <a:r>
              <a:rPr lang="en-US" altLang="ja-JP" dirty="0"/>
              <a:t>1992 </a:t>
            </a:r>
            <a:r>
              <a:rPr lang="ja-JP" altLang="en-US" dirty="0"/>
              <a:t>年から急速に減少に転じていたことが 図 </a:t>
            </a:r>
            <a:r>
              <a:rPr lang="en-US" altLang="ja-JP" dirty="0"/>
              <a:t>3 </a:t>
            </a:r>
            <a:r>
              <a:rPr lang="ja-JP" altLang="en-US" dirty="0"/>
              <a:t>から読み取れる．</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22</a:t>
            </a:fld>
            <a:endParaRPr kumimoji="1" lang="ja-JP" altLang="en-US"/>
          </a:p>
        </p:txBody>
      </p:sp>
    </p:spTree>
    <p:extLst>
      <p:ext uri="{BB962C8B-B14F-4D97-AF65-F5344CB8AC3E}">
        <p14:creationId xmlns:p14="http://schemas.microsoft.com/office/powerpoint/2010/main" val="42506275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米浪 </a:t>
            </a:r>
            <a:r>
              <a:rPr lang="en-US" altLang="ja-JP" dirty="0"/>
              <a:t>(2000)[17] </a:t>
            </a:r>
            <a:r>
              <a:rPr lang="ja-JP" altLang="en-US" dirty="0"/>
              <a:t>によれば，バブル経済の膨張期に，リゾー トマンション・ブームはピークに達した．とりわけ，湯沢町には，</a:t>
            </a:r>
            <a:r>
              <a:rPr lang="en-US" altLang="ja-JP" dirty="0"/>
              <a:t>1988 </a:t>
            </a:r>
            <a:r>
              <a:rPr lang="ja-JP" altLang="en-US" dirty="0"/>
              <a:t>年に全国で販売されたリゾートマンション </a:t>
            </a:r>
            <a:r>
              <a:rPr lang="en-US" altLang="ja-JP" dirty="0"/>
              <a:t>1 </a:t>
            </a:r>
            <a:r>
              <a:rPr lang="ja-JP" altLang="en-US" dirty="0"/>
              <a:t>万 </a:t>
            </a:r>
            <a:r>
              <a:rPr lang="en-US" altLang="ja-JP" dirty="0"/>
              <a:t>1564 </a:t>
            </a:r>
            <a:r>
              <a:rPr lang="ja-JP" altLang="en-US" dirty="0"/>
              <a:t>戸のうち， </a:t>
            </a:r>
            <a:r>
              <a:rPr lang="en-US" altLang="ja-JP" dirty="0"/>
              <a:t>3 </a:t>
            </a:r>
            <a:r>
              <a:rPr lang="ja-JP" altLang="en-US" dirty="0"/>
              <a:t>分の </a:t>
            </a:r>
            <a:r>
              <a:rPr lang="en-US" altLang="ja-JP" dirty="0"/>
              <a:t>1 </a:t>
            </a:r>
            <a:r>
              <a:rPr lang="ja-JP" altLang="en-US" dirty="0"/>
              <a:t>以上の </a:t>
            </a:r>
            <a:r>
              <a:rPr lang="en-US" altLang="ja-JP" dirty="0"/>
              <a:t>3912 </a:t>
            </a:r>
            <a:r>
              <a:rPr lang="ja-JP" altLang="en-US" dirty="0"/>
              <a:t>戸が集中したとさ れている． </a:t>
            </a:r>
            <a:endParaRPr lang="en-US" altLang="ja-JP" dirty="0"/>
          </a:p>
          <a:p>
            <a:endParaRPr lang="en-US" altLang="ja-JP" dirty="0"/>
          </a:p>
          <a:p>
            <a:r>
              <a:rPr lang="ja-JP" altLang="en-US" dirty="0"/>
              <a:t>また，朝日新聞取材班 </a:t>
            </a:r>
            <a:r>
              <a:rPr lang="en-US" altLang="ja-JP" dirty="0"/>
              <a:t>[18] </a:t>
            </a:r>
            <a:r>
              <a:rPr lang="ja-JP" altLang="en-US" dirty="0"/>
              <a:t>によれば，バブルのころ，リ ゾートマンションは金持ちの象徴だった．ところが，バブルが崩壊すると投げ売り状態になり，価格は大きく下がる． 所有者が来なくなり，管理費などを集められない部屋が増えているため，裁判所の「競売」で強制的に売却される物件も出てくる．また管理費を滞納している人は，固定資産税も滞納していることが多いとしてい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そこで，湯沢町 の公開する地方交付税資料 </a:t>
            </a:r>
            <a:r>
              <a:rPr lang="en-US" altLang="ja-JP" dirty="0"/>
              <a:t>[19] </a:t>
            </a:r>
            <a:r>
              <a:rPr lang="ja-JP" altLang="en-US" dirty="0"/>
              <a:t>から，スキー観光客数との関連に関して可視化すると，スキー観光客数の減少から少し遅れて，税収も減少したことがうかがえる．</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23</a:t>
            </a:fld>
            <a:endParaRPr kumimoji="1" lang="ja-JP" altLang="en-US"/>
          </a:p>
        </p:txBody>
      </p:sp>
    </p:spTree>
    <p:extLst>
      <p:ext uri="{BB962C8B-B14F-4D97-AF65-F5344CB8AC3E}">
        <p14:creationId xmlns:p14="http://schemas.microsoft.com/office/powerpoint/2010/main" val="11956055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河村 </a:t>
            </a:r>
            <a:r>
              <a:rPr lang="en-US" altLang="ja-JP" dirty="0"/>
              <a:t>(2008)[3] </a:t>
            </a:r>
            <a:r>
              <a:rPr lang="ja-JP" altLang="en-US" dirty="0"/>
              <a:t>によれば，生産波及効果は経済学の中枢にあるが，その実現過程で，付加価値を増加させる所得効果，雇用者数を増加させる雇用効果，税収を伸ばす税収効果をもたらすとしている． </a:t>
            </a:r>
            <a:endParaRPr lang="en-US" altLang="ja-JP" dirty="0"/>
          </a:p>
          <a:p>
            <a:r>
              <a:rPr lang="ja-JP" altLang="en-US" dirty="0"/>
              <a:t>また，日本型リゾートの開発戦略 </a:t>
            </a:r>
            <a:r>
              <a:rPr lang="en-US" altLang="ja-JP" dirty="0"/>
              <a:t>(1992)[20] </a:t>
            </a:r>
            <a:r>
              <a:rPr lang="ja-JP" altLang="en-US" dirty="0"/>
              <a:t>には，対話形式で次のようなやりとりが記載されている．スキー以外にも温泉地として有名な湯沢町では，観光客やリゾートマンションの所有者から入湯税を徴収し，その額が </a:t>
            </a:r>
            <a:r>
              <a:rPr lang="en-US" altLang="ja-JP" dirty="0"/>
              <a:t>1 </a:t>
            </a:r>
            <a:r>
              <a:rPr lang="ja-JP" altLang="en-US" dirty="0"/>
              <a:t>年間あたり </a:t>
            </a:r>
            <a:r>
              <a:rPr lang="en-US" altLang="ja-JP" dirty="0"/>
              <a:t>1 </a:t>
            </a:r>
            <a:r>
              <a:rPr lang="ja-JP" altLang="en-US" dirty="0"/>
              <a:t>億 </a:t>
            </a:r>
            <a:r>
              <a:rPr lang="en-US" altLang="ja-JP" dirty="0"/>
              <a:t>2000 </a:t>
            </a:r>
            <a:r>
              <a:rPr lang="ja-JP" altLang="en-US" dirty="0"/>
              <a:t>万円に及んでいた．リゾートマンションが 出来たことで，スーパーマーケット，商店，飲食店，土産物屋などがうるおった．特にリゾートマンションの所有者は自炊しないため，飲食店などは日曜日には行列があった． これらの記載内容からも，経済的な波及効果の様子がうかがえる．</a:t>
            </a:r>
            <a:endParaRPr lang="en-US" altLang="ja-JP" dirty="0"/>
          </a:p>
          <a:p>
            <a:endParaRPr lang="en-US" altLang="ja-JP" dirty="0"/>
          </a:p>
          <a:p>
            <a:r>
              <a:rPr lang="ja-JP" altLang="en-US" dirty="0"/>
              <a:t>そんなに栄えていた，主たる産業がスキーであったところから，急激なスキー客事態の減少が起こりました． </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24</a:t>
            </a:fld>
            <a:endParaRPr kumimoji="1" lang="ja-JP" altLang="en-US"/>
          </a:p>
        </p:txBody>
      </p:sp>
    </p:spTree>
    <p:extLst>
      <p:ext uri="{BB962C8B-B14F-4D97-AF65-F5344CB8AC3E}">
        <p14:creationId xmlns:p14="http://schemas.microsoft.com/office/powerpoint/2010/main" val="40275354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新潟県統計年鑑 </a:t>
            </a:r>
            <a:r>
              <a:rPr lang="en-US" altLang="ja-JP" dirty="0"/>
              <a:t>[21] </a:t>
            </a:r>
            <a:r>
              <a:rPr lang="ja-JP" altLang="en-US" dirty="0"/>
              <a:t>の県民経済計算 </a:t>
            </a:r>
            <a:r>
              <a:rPr lang="en-US" altLang="ja-JP" dirty="0"/>
              <a:t>[22] </a:t>
            </a:r>
            <a:r>
              <a:rPr lang="ja-JP" altLang="en-US" dirty="0"/>
              <a:t>から，湯沢町の市町村民総生産を抽出し，スキー観光客数との関連性を確認したものがである．</a:t>
            </a:r>
            <a:endParaRPr lang="en-US" altLang="ja-JP" dirty="0"/>
          </a:p>
          <a:p>
            <a:r>
              <a:rPr lang="ja-JP" altLang="en-US" dirty="0"/>
              <a:t>スキー観光客数を変数として上記式は </a:t>
            </a:r>
            <a:r>
              <a:rPr lang="en-US" altLang="ja-JP" dirty="0"/>
              <a:t>R 2 = 0 .8916 </a:t>
            </a:r>
            <a:r>
              <a:rPr lang="ja-JP" altLang="en-US" dirty="0"/>
              <a:t>， </a:t>
            </a:r>
            <a:r>
              <a:rPr lang="en-US" altLang="ja-JP" dirty="0"/>
              <a:t>p-value &lt; 0 .0001 </a:t>
            </a:r>
            <a:r>
              <a:rPr lang="ja-JP" altLang="en-US" dirty="0"/>
              <a:t>であり，スキー 観光客数は，かなり強く湯沢町の総生産を説明することが可能である． </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25</a:t>
            </a:fld>
            <a:endParaRPr kumimoji="1" lang="ja-JP" altLang="en-US"/>
          </a:p>
        </p:txBody>
      </p:sp>
    </p:spTree>
    <p:extLst>
      <p:ext uri="{BB962C8B-B14F-4D97-AF65-F5344CB8AC3E}">
        <p14:creationId xmlns:p14="http://schemas.microsoft.com/office/powerpoint/2010/main" val="39650448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26</a:t>
            </a:fld>
            <a:endParaRPr kumimoji="1" lang="ja-JP" altLang="en-US"/>
          </a:p>
        </p:txBody>
      </p:sp>
    </p:spTree>
    <p:extLst>
      <p:ext uri="{BB962C8B-B14F-4D97-AF65-F5344CB8AC3E}">
        <p14:creationId xmlns:p14="http://schemas.microsoft.com/office/powerpoint/2010/main" val="17944408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夜間光のデータに関して，湯沢町といわゆる大都市圏 との比較を行うために，東京都港区を用いる． 図 </a:t>
            </a:r>
            <a:r>
              <a:rPr lang="en-US" altLang="ja-JP" dirty="0"/>
              <a:t>8 </a:t>
            </a:r>
            <a:r>
              <a:rPr lang="ja-JP" altLang="en-US" dirty="0"/>
              <a:t>が示すとおりに，</a:t>
            </a:r>
            <a:r>
              <a:rPr lang="en-US" altLang="ja-JP" dirty="0"/>
              <a:t>1992 </a:t>
            </a:r>
            <a:r>
              <a:rPr lang="ja-JP" altLang="en-US" dirty="0"/>
              <a:t>年から </a:t>
            </a:r>
            <a:r>
              <a:rPr lang="en-US" altLang="ja-JP" dirty="0"/>
              <a:t>2013 </a:t>
            </a:r>
            <a:r>
              <a:rPr lang="ja-JP" altLang="en-US" dirty="0"/>
              <a:t>年の港区の夜間光は最大 値（</a:t>
            </a:r>
            <a:r>
              <a:rPr lang="en-US" altLang="ja-JP" dirty="0"/>
              <a:t>MAX</a:t>
            </a:r>
            <a:r>
              <a:rPr lang="ja-JP" altLang="en-US" dirty="0"/>
              <a:t>）も最小値（</a:t>
            </a:r>
            <a:r>
              <a:rPr lang="en-US" altLang="ja-JP" dirty="0"/>
              <a:t>MIN</a:t>
            </a:r>
            <a:r>
              <a:rPr lang="ja-JP" altLang="en-US" dirty="0"/>
              <a:t>）も，ほぼ常に観測可能な最大値</a:t>
            </a:r>
            <a:r>
              <a:rPr lang="en-US" altLang="ja-JP" dirty="0"/>
              <a:t>(</a:t>
            </a:r>
            <a:r>
              <a:rPr lang="ja-JP" altLang="en-US" dirty="0"/>
              <a:t>このデータに於いては</a:t>
            </a:r>
            <a:r>
              <a:rPr lang="en-US" altLang="ja-JP" dirty="0"/>
              <a:t>63)</a:t>
            </a:r>
            <a:r>
              <a:rPr lang="ja-JP" altLang="en-US" dirty="0"/>
              <a:t>である．また，平均（</a:t>
            </a:r>
            <a:r>
              <a:rPr lang="en-US" altLang="ja-JP" dirty="0"/>
              <a:t>Mean</a:t>
            </a:r>
            <a:r>
              <a:rPr lang="ja-JP" altLang="en-US" dirty="0"/>
              <a:t>）も中央値（</a:t>
            </a:r>
            <a:r>
              <a:rPr lang="en-US" altLang="ja-JP" dirty="0"/>
              <a:t>Median</a:t>
            </a:r>
            <a:r>
              <a:rPr lang="ja-JP" altLang="en-US" dirty="0"/>
              <a:t>）に 関しても同様となる．これはエリア内の全ての領域において，夜間光の取得された値は，毎年ほぼ観測可能な最大値 であったということになる．そのため，標準偏差（</a:t>
            </a:r>
            <a:r>
              <a:rPr lang="en-US" altLang="ja-JP" dirty="0"/>
              <a:t>STD </a:t>
            </a:r>
            <a:r>
              <a:rPr lang="ja-JP" altLang="en-US" dirty="0"/>
              <a:t>） の値は，ほぼ毎年 </a:t>
            </a:r>
            <a:r>
              <a:rPr lang="en-US" altLang="ja-JP" dirty="0"/>
              <a:t>0 </a:t>
            </a:r>
            <a:r>
              <a:rPr lang="ja-JP" altLang="en-US" dirty="0"/>
              <a:t>となる．</a:t>
            </a:r>
            <a:br>
              <a:rPr lang="en-US" altLang="ja-JP" dirty="0"/>
            </a:br>
            <a:r>
              <a:rPr lang="ja-JP" altLang="en-US" dirty="0"/>
              <a:t>一方の湯沢町はというと，図 </a:t>
            </a:r>
            <a:r>
              <a:rPr lang="en-US" altLang="ja-JP" dirty="0"/>
              <a:t>8 </a:t>
            </a:r>
            <a:r>
              <a:rPr lang="ja-JP" altLang="en-US" dirty="0"/>
              <a:t>の示すとおりに，最大値は年に よってばらつきがあり，一方で最小値はほぼ毎年 </a:t>
            </a:r>
            <a:r>
              <a:rPr lang="en-US" altLang="ja-JP" dirty="0"/>
              <a:t>0 </a:t>
            </a:r>
            <a:r>
              <a:rPr lang="ja-JP" altLang="en-US" dirty="0"/>
              <a:t>である． そのため，平均も中央値も年によってばらつきがある．</a:t>
            </a:r>
            <a:endParaRPr lang="en-US" altLang="ja-JP" b="1" dirty="0"/>
          </a:p>
          <a:p>
            <a:r>
              <a:rPr lang="ja-JP" altLang="en-US" dirty="0"/>
              <a:t>これに関しては数表のグラフのままでは分かりにくいかと思いますので，地図で確認してみましょう．</a:t>
            </a:r>
            <a:br>
              <a:rPr lang="en-US" altLang="ja-JP" dirty="0"/>
            </a:b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27</a:t>
            </a:fld>
            <a:endParaRPr kumimoji="1" lang="ja-JP" altLang="en-US"/>
          </a:p>
        </p:txBody>
      </p:sp>
    </p:spTree>
    <p:extLst>
      <p:ext uri="{BB962C8B-B14F-4D97-AF65-F5344CB8AC3E}">
        <p14:creationId xmlns:p14="http://schemas.microsoft.com/office/powerpoint/2010/main" val="14707835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地図で確認を行うと，港区の全域あるいは都心全体がほぼ 白くなっており，東京湾内の夜間光が暗くなることが読み取れる． </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28</a:t>
            </a:fld>
            <a:endParaRPr kumimoji="1" lang="ja-JP" altLang="en-US"/>
          </a:p>
        </p:txBody>
      </p:sp>
    </p:spTree>
    <p:extLst>
      <p:ext uri="{BB962C8B-B14F-4D97-AF65-F5344CB8AC3E}">
        <p14:creationId xmlns:p14="http://schemas.microsoft.com/office/powerpoint/2010/main" val="24382235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また，標準偏差の値も，毎年ばらつきがある．これ はエリア内の領域の中で，明るいところと暗いところの差 が激しいことを示すと考えられる． そこで 図 </a:t>
            </a:r>
            <a:r>
              <a:rPr lang="en-US" altLang="ja-JP" dirty="0"/>
              <a:t>10 </a:t>
            </a:r>
            <a:r>
              <a:rPr lang="ja-JP" altLang="en-US" dirty="0"/>
              <a:t>を確認すると，一部が明るく，一部が暗い こと及び明るい場所が二つに大きく分かれそうであること が読み取れる．</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29</a:t>
            </a:fld>
            <a:endParaRPr kumimoji="1" lang="ja-JP" altLang="en-US"/>
          </a:p>
        </p:txBody>
      </p:sp>
    </p:spTree>
    <p:extLst>
      <p:ext uri="{BB962C8B-B14F-4D97-AF65-F5344CB8AC3E}">
        <p14:creationId xmlns:p14="http://schemas.microsoft.com/office/powerpoint/2010/main" val="16239648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3</a:t>
            </a:fld>
            <a:endParaRPr kumimoji="1" lang="ja-JP" altLang="en-US"/>
          </a:p>
        </p:txBody>
      </p:sp>
    </p:spTree>
    <p:extLst>
      <p:ext uri="{BB962C8B-B14F-4D97-AF65-F5344CB8AC3E}">
        <p14:creationId xmlns:p14="http://schemas.microsoft.com/office/powerpoint/2010/main" val="5172980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ここで，地理院地図 </a:t>
            </a:r>
            <a:r>
              <a:rPr lang="en-US" altLang="ja-JP" dirty="0"/>
              <a:t>[23] </a:t>
            </a:r>
            <a:r>
              <a:rPr lang="ja-JP" altLang="en-US" dirty="0"/>
              <a:t>図 </a:t>
            </a:r>
            <a:r>
              <a:rPr lang="en-US" altLang="ja-JP" dirty="0"/>
              <a:t>11 * 5</a:t>
            </a:r>
            <a:r>
              <a:rPr lang="ja-JP" altLang="en-US" dirty="0"/>
              <a:t>で湯沢町を確認すると， 明るい部分の一つは，上部の大きな平野を中心に拡大して おり，もう一つは下部の小さな平野を中心としていること， 及び暗い部分が山であることが分かる．</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30</a:t>
            </a:fld>
            <a:endParaRPr kumimoji="1" lang="ja-JP" altLang="en-US"/>
          </a:p>
        </p:txBody>
      </p:sp>
    </p:spTree>
    <p:extLst>
      <p:ext uri="{BB962C8B-B14F-4D97-AF65-F5344CB8AC3E}">
        <p14:creationId xmlns:p14="http://schemas.microsoft.com/office/powerpoint/2010/main" val="13015621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次に，湯沢町の地理に関してオープンストリートマッ プ </a:t>
            </a:r>
            <a:r>
              <a:rPr lang="en-US" altLang="ja-JP" dirty="0"/>
              <a:t>[24] </a:t>
            </a:r>
            <a:r>
              <a:rPr lang="ja-JP" altLang="en-US" dirty="0"/>
              <a:t>を用いると，湯沢町で明るかったのは ，</a:t>
            </a:r>
            <a:endParaRPr lang="en-US" altLang="ja-JP" dirty="0"/>
          </a:p>
          <a:p>
            <a:r>
              <a:rPr lang="ja-JP" altLang="en-US" dirty="0"/>
              <a:t> 一つ目は，スノーリゾートの密集する，ガーラ湯沢から越後湯沢駅前及び，中里スノーリゾートから神立スノーリ ゾート周辺エリアを中心にするエリア</a:t>
            </a:r>
            <a:r>
              <a:rPr lang="en-US" altLang="ja-JP" dirty="0"/>
              <a:t>(</a:t>
            </a:r>
            <a:r>
              <a:rPr lang="ja-JP" altLang="en-US" dirty="0"/>
              <a:t>つまり</a:t>
            </a:r>
            <a:r>
              <a:rPr lang="en-US" altLang="ja-JP" dirty="0"/>
              <a:t>JR</a:t>
            </a:r>
            <a:r>
              <a:rPr lang="ja-JP" altLang="en-US" dirty="0"/>
              <a:t>が開発していたエリア</a:t>
            </a:r>
            <a:r>
              <a:rPr lang="en-US" altLang="ja-JP" dirty="0"/>
              <a:t>)</a:t>
            </a:r>
          </a:p>
          <a:p>
            <a:r>
              <a:rPr lang="ja-JP" altLang="en-US" dirty="0"/>
              <a:t>と，もう一つは苗場スキー場からかぐら・みつまたスキー場エリア</a:t>
            </a:r>
            <a:r>
              <a:rPr lang="en-US" altLang="ja-JP" dirty="0"/>
              <a:t>(</a:t>
            </a:r>
            <a:r>
              <a:rPr lang="ja-JP" altLang="en-US" dirty="0"/>
              <a:t>西武プリンスグループ・旧国土計画株式会社</a:t>
            </a:r>
            <a:r>
              <a:rPr lang="en-US" altLang="ja-JP" dirty="0"/>
              <a:t>)</a:t>
            </a:r>
            <a:r>
              <a:rPr lang="ja-JP" altLang="en-US" dirty="0"/>
              <a:t>であったことが分かる．</a:t>
            </a:r>
            <a:endParaRPr lang="en-US" altLang="ja-JP" dirty="0"/>
          </a:p>
          <a:p>
            <a:r>
              <a:rPr lang="ja-JP" altLang="en-US" dirty="0"/>
              <a:t>つまり </a:t>
            </a:r>
            <a:r>
              <a:rPr lang="en-US" altLang="ja-JP" dirty="0"/>
              <a:t>1992 </a:t>
            </a:r>
            <a:r>
              <a:rPr lang="ja-JP" altLang="en-US" dirty="0"/>
              <a:t>年のスキー観光客数のピーク時には，大きく二つに分けられた，それぞれのスノーリゾートが，多くのスキーを目的とした観光客で賑わい，そこから波及効果のある観光関連事業の光が夜間光となり映し出されていたことが確認できたと言える．</a:t>
            </a:r>
            <a:endParaRPr lang="en-US" altLang="ja-JP" dirty="0"/>
          </a:p>
          <a:p>
            <a:r>
              <a:rPr lang="ja-JP" altLang="en-US" dirty="0"/>
              <a:t>だから，二つに分かれていたと言える． </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31</a:t>
            </a:fld>
            <a:endParaRPr kumimoji="1" lang="ja-JP" altLang="en-US"/>
          </a:p>
        </p:txBody>
      </p:sp>
    </p:spTree>
    <p:extLst>
      <p:ext uri="{BB962C8B-B14F-4D97-AF65-F5344CB8AC3E}">
        <p14:creationId xmlns:p14="http://schemas.microsoft.com/office/powerpoint/2010/main" val="12074652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これは，</a:t>
            </a:r>
            <a:r>
              <a:rPr lang="en-US" altLang="ja-JP" dirty="0"/>
              <a:t>1992 </a:t>
            </a:r>
            <a:r>
              <a:rPr lang="ja-JP" altLang="en-US" dirty="0"/>
              <a:t>年と </a:t>
            </a:r>
            <a:r>
              <a:rPr lang="en-US" altLang="ja-JP" dirty="0"/>
              <a:t>2013 </a:t>
            </a:r>
            <a:r>
              <a:rPr lang="ja-JP" altLang="en-US" dirty="0"/>
              <a:t>年における湯沢町の夜間光を並べて比較したものであるが，湯沢町におけるスキー観光客数の減少傾向を如実に表すように，</a:t>
            </a:r>
            <a:r>
              <a:rPr lang="en-US" altLang="ja-JP" dirty="0"/>
              <a:t>1992 </a:t>
            </a:r>
            <a:r>
              <a:rPr lang="ja-JP" altLang="en-US" dirty="0"/>
              <a:t>年と比べ </a:t>
            </a:r>
            <a:r>
              <a:rPr lang="en-US" altLang="ja-JP" dirty="0"/>
              <a:t>20013 </a:t>
            </a:r>
            <a:r>
              <a:rPr lang="ja-JP" altLang="en-US" dirty="0"/>
              <a:t>年には暗いエリアが増えている．</a:t>
            </a:r>
            <a:endParaRPr lang="en-US" altLang="ja-JP" dirty="0"/>
          </a:p>
          <a:p>
            <a:r>
              <a:rPr lang="ja-JP" altLang="en-US" dirty="0"/>
              <a:t>あるいは，明るかった上越駅前，ガーラ湯沢駅前周辺エリアと，苗場エリアの夜間光の強度が下がり結果，周辺から全体的にが暗くなったと考えられる． </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32</a:t>
            </a:fld>
            <a:endParaRPr kumimoji="1" lang="ja-JP" altLang="en-US"/>
          </a:p>
        </p:txBody>
      </p:sp>
    </p:spTree>
    <p:extLst>
      <p:ext uri="{BB962C8B-B14F-4D97-AF65-F5344CB8AC3E}">
        <p14:creationId xmlns:p14="http://schemas.microsoft.com/office/powerpoint/2010/main" val="10141419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この現象を，時系列グラフにしたものが 図 </a:t>
            </a:r>
            <a:r>
              <a:rPr lang="en-US" altLang="ja-JP" dirty="0"/>
              <a:t>14 </a:t>
            </a:r>
            <a:r>
              <a:rPr lang="ja-JP" altLang="en-US" dirty="0"/>
              <a:t>である． 夜間光の最大値，平均値，中央値のいずれもが減少傾向にあり，最小値はほぼ </a:t>
            </a:r>
            <a:r>
              <a:rPr lang="en-US" altLang="ja-JP" dirty="0"/>
              <a:t>0 </a:t>
            </a:r>
            <a:r>
              <a:rPr lang="ja-JP" altLang="en-US" dirty="0"/>
              <a:t>のまま推移している．これに伴い， 標準偏差が緩く減衰していることが分かる．</a:t>
            </a:r>
            <a:endParaRPr lang="en-US" altLang="ja-JP" dirty="0"/>
          </a:p>
          <a:p>
            <a:r>
              <a:rPr lang="ja-JP" altLang="en-US" dirty="0"/>
              <a:t>これが夜間光が暗くなっている証明になります．さらに，その理由は，ホテル及びサービス産業の関連事業所数を用いて時系列グラフを作成したものが 次のページになります．</a:t>
            </a:r>
            <a:br>
              <a:rPr lang="en-US" altLang="ja-JP" dirty="0"/>
            </a:b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33</a:t>
            </a:fld>
            <a:endParaRPr kumimoji="1" lang="ja-JP" altLang="en-US"/>
          </a:p>
        </p:txBody>
      </p:sp>
    </p:spTree>
    <p:extLst>
      <p:ext uri="{BB962C8B-B14F-4D97-AF65-F5344CB8AC3E}">
        <p14:creationId xmlns:p14="http://schemas.microsoft.com/office/powerpoint/2010/main" val="32175244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住所までは記載されていないが，一般的に考えてスノーリゾート周辺での営業を行っていたものと考えられる．これもやはり，スキー観光客数の減少に合わせて，ホテル及び観光サービス業の事業所数も減少していることが分かる．</a:t>
            </a:r>
            <a:endParaRPr lang="en-US" altLang="ja-JP" dirty="0"/>
          </a:p>
          <a:p>
            <a:r>
              <a:rPr lang="ja-JP" altLang="en-US" dirty="0"/>
              <a:t>いずれの場合も夜間光が暗くなったということは，湯沢町に於いてはスキー観光客数の減少に伴うものであることが分かる．また，そのスキー観光客数の減少は前章で述べた市町村民総生産の減少や，ホテル・サービス事業者数の 減少に波及し，その結果として夜間光に影響を及ぼしてい ることも読み取れる．つまり夜間光画像および夜間光画像 を用いてラスタ解析を行ったデータは，スキー観光客数及 びそれがもたらす波及効果を含めた町の経済的な活性度合 を如実に反映しており，経済・社会指標として十分に有用 性を確認できたと言える．</a:t>
            </a:r>
            <a:endParaRPr kumimoji="1" lang="ja-JP" altLang="en-US" dirty="0"/>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34</a:t>
            </a:fld>
            <a:endParaRPr kumimoji="1" lang="ja-JP" altLang="en-US"/>
          </a:p>
        </p:txBody>
      </p:sp>
    </p:spTree>
    <p:extLst>
      <p:ext uri="{BB962C8B-B14F-4D97-AF65-F5344CB8AC3E}">
        <p14:creationId xmlns:p14="http://schemas.microsoft.com/office/powerpoint/2010/main" val="20043344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35</a:t>
            </a:fld>
            <a:endParaRPr kumimoji="1" lang="ja-JP" altLang="en-US"/>
          </a:p>
        </p:txBody>
      </p:sp>
    </p:spTree>
    <p:extLst>
      <p:ext uri="{BB962C8B-B14F-4D97-AF65-F5344CB8AC3E}">
        <p14:creationId xmlns:p14="http://schemas.microsoft.com/office/powerpoint/2010/main" val="320341425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36</a:t>
            </a:fld>
            <a:endParaRPr kumimoji="1" lang="ja-JP" altLang="en-US"/>
          </a:p>
        </p:txBody>
      </p:sp>
    </p:spTree>
    <p:extLst>
      <p:ext uri="{BB962C8B-B14F-4D97-AF65-F5344CB8AC3E}">
        <p14:creationId xmlns:p14="http://schemas.microsoft.com/office/powerpoint/2010/main" val="2150830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49</a:t>
            </a:fld>
            <a:endParaRPr kumimoji="1" lang="ja-JP" altLang="en-US"/>
          </a:p>
        </p:txBody>
      </p:sp>
    </p:spTree>
    <p:extLst>
      <p:ext uri="{BB962C8B-B14F-4D97-AF65-F5344CB8AC3E}">
        <p14:creationId xmlns:p14="http://schemas.microsoft.com/office/powerpoint/2010/main" val="13892310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50</a:t>
            </a:fld>
            <a:endParaRPr kumimoji="1" lang="ja-JP" altLang="en-US"/>
          </a:p>
        </p:txBody>
      </p:sp>
    </p:spTree>
    <p:extLst>
      <p:ext uri="{BB962C8B-B14F-4D97-AF65-F5344CB8AC3E}">
        <p14:creationId xmlns:p14="http://schemas.microsoft.com/office/powerpoint/2010/main" val="273625528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51</a:t>
            </a:fld>
            <a:endParaRPr kumimoji="1" lang="ja-JP" altLang="en-US"/>
          </a:p>
        </p:txBody>
      </p:sp>
    </p:spTree>
    <p:extLst>
      <p:ext uri="{BB962C8B-B14F-4D97-AF65-F5344CB8AC3E}">
        <p14:creationId xmlns:p14="http://schemas.microsoft.com/office/powerpoint/2010/main" val="39644245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4</a:t>
            </a:fld>
            <a:endParaRPr kumimoji="1" lang="ja-JP" altLang="en-US"/>
          </a:p>
        </p:txBody>
      </p:sp>
    </p:spTree>
    <p:extLst>
      <p:ext uri="{BB962C8B-B14F-4D97-AF65-F5344CB8AC3E}">
        <p14:creationId xmlns:p14="http://schemas.microsoft.com/office/powerpoint/2010/main" val="3967807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5</a:t>
            </a:fld>
            <a:endParaRPr kumimoji="1" lang="ja-JP" altLang="en-US"/>
          </a:p>
        </p:txBody>
      </p:sp>
    </p:spTree>
    <p:extLst>
      <p:ext uri="{BB962C8B-B14F-4D97-AF65-F5344CB8AC3E}">
        <p14:creationId xmlns:p14="http://schemas.microsoft.com/office/powerpoint/2010/main" val="35465708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6</a:t>
            </a:fld>
            <a:endParaRPr kumimoji="1" lang="ja-JP" altLang="en-US"/>
          </a:p>
        </p:txBody>
      </p:sp>
    </p:spTree>
    <p:extLst>
      <p:ext uri="{BB962C8B-B14F-4D97-AF65-F5344CB8AC3E}">
        <p14:creationId xmlns:p14="http://schemas.microsoft.com/office/powerpoint/2010/main" val="33229967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7</a:t>
            </a:fld>
            <a:endParaRPr kumimoji="1" lang="ja-JP" altLang="en-US"/>
          </a:p>
        </p:txBody>
      </p:sp>
    </p:spTree>
    <p:extLst>
      <p:ext uri="{BB962C8B-B14F-4D97-AF65-F5344CB8AC3E}">
        <p14:creationId xmlns:p14="http://schemas.microsoft.com/office/powerpoint/2010/main" val="8428825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8</a:t>
            </a:fld>
            <a:endParaRPr kumimoji="1" lang="ja-JP" altLang="en-US"/>
          </a:p>
        </p:txBody>
      </p:sp>
    </p:spTree>
    <p:extLst>
      <p:ext uri="{BB962C8B-B14F-4D97-AF65-F5344CB8AC3E}">
        <p14:creationId xmlns:p14="http://schemas.microsoft.com/office/powerpoint/2010/main" val="18324151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359568EA-0A3C-48B7-8BC6-07FE2A7A0C26}" type="slidenum">
              <a:rPr kumimoji="1" lang="ja-JP" altLang="en-US" smtClean="0"/>
              <a:t>9</a:t>
            </a:fld>
            <a:endParaRPr kumimoji="1" lang="ja-JP" altLang="en-US"/>
          </a:p>
        </p:txBody>
      </p:sp>
    </p:spTree>
    <p:extLst>
      <p:ext uri="{BB962C8B-B14F-4D97-AF65-F5344CB8AC3E}">
        <p14:creationId xmlns:p14="http://schemas.microsoft.com/office/powerpoint/2010/main" val="72392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ojackass1">
    <p:spTree>
      <p:nvGrpSpPr>
        <p:cNvPr id="1" name=""/>
        <p:cNvGrpSpPr/>
        <p:nvPr/>
      </p:nvGrpSpPr>
      <p:grpSpPr>
        <a:xfrm>
          <a:off x="0" y="0"/>
          <a:ext cx="0" cy="0"/>
          <a:chOff x="0" y="0"/>
          <a:chExt cx="0" cy="0"/>
        </a:xfrm>
      </p:grpSpPr>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dirty="0"/>
              <a:t>マスター サブタイトルの書式設定</a:t>
            </a:r>
          </a:p>
        </p:txBody>
      </p:sp>
      <p:sp>
        <p:nvSpPr>
          <p:cNvPr id="5" name="フッター プレースホルダー 4"/>
          <p:cNvSpPr>
            <a:spLocks noGrp="1"/>
          </p:cNvSpPr>
          <p:nvPr>
            <p:ph type="ftr" sz="quarter" idx="11"/>
          </p:nvPr>
        </p:nvSpPr>
        <p:spPr/>
        <p:txBody>
          <a:bodyPr/>
          <a:lstStyle/>
          <a:p>
            <a:r>
              <a:rPr kumimoji="1" lang="en-US" altLang="ja-JP"/>
              <a:t>GEOJACKASS, All Rights Reserved</a:t>
            </a:r>
            <a:endParaRPr kumimoji="1" lang="ja-JP" altLang="en-US"/>
          </a:p>
        </p:txBody>
      </p:sp>
      <p:sp>
        <p:nvSpPr>
          <p:cNvPr id="7" name="タイトル 6"/>
          <p:cNvSpPr>
            <a:spLocks noGrp="1"/>
          </p:cNvSpPr>
          <p:nvPr>
            <p:ph type="title"/>
          </p:nvPr>
        </p:nvSpPr>
        <p:spPr/>
        <p:txBody>
          <a:bodyPr/>
          <a:lstStyle/>
          <a:p>
            <a:r>
              <a:rPr kumimoji="1" lang="ja-JP" altLang="en-US"/>
              <a:t>マスター タイトルの書式設定</a:t>
            </a:r>
          </a:p>
        </p:txBody>
      </p:sp>
      <p:sp>
        <p:nvSpPr>
          <p:cNvPr id="11" name="スライド番号プレースホルダー 3">
            <a:extLst>
              <a:ext uri="{FF2B5EF4-FFF2-40B4-BE49-F238E27FC236}">
                <a16:creationId xmlns:a16="http://schemas.microsoft.com/office/drawing/2014/main" id="{00FB8873-23AD-431B-8FEF-A463DA091705}"/>
              </a:ext>
            </a:extLst>
          </p:cNvPr>
          <p:cNvSpPr txBox="1">
            <a:spLocks/>
          </p:cNvSpPr>
          <p:nvPr userDrawn="1"/>
        </p:nvSpPr>
        <p:spPr>
          <a:xfrm>
            <a:off x="6763072" y="6356350"/>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bg1"/>
                </a:solidFill>
                <a:latin typeface="游ゴシック Medium" panose="020B0500000000000000" pitchFamily="50" charset="-128"/>
                <a:ea typeface="游ゴシック Medium" panose="020B0500000000000000" pitchFamily="50" charset="-128"/>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63CACE50-A97C-46F5-B8CE-FFBDEDCB05CA}" type="slidenum">
              <a:rPr lang="ja-JP" altLang="en-US" smtClean="0"/>
              <a:pPr/>
              <a:t>‹#›</a:t>
            </a:fld>
            <a:endParaRPr lang="ja-JP" altLang="en-US" dirty="0"/>
          </a:p>
        </p:txBody>
      </p:sp>
    </p:spTree>
    <p:extLst>
      <p:ext uri="{BB962C8B-B14F-4D97-AF65-F5344CB8AC3E}">
        <p14:creationId xmlns:p14="http://schemas.microsoft.com/office/powerpoint/2010/main" val="1309609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a:xfrm>
            <a:off x="457200" y="6356350"/>
            <a:ext cx="2133600" cy="365125"/>
          </a:xfrm>
          <a:prstGeom prst="rect">
            <a:avLst/>
          </a:prstGeom>
        </p:spPr>
        <p:txBody>
          <a:bodyPr/>
          <a:lstStyle/>
          <a:p>
            <a:endParaRPr kumimoji="1" lang="ja-JP" altLang="en-US"/>
          </a:p>
        </p:txBody>
      </p:sp>
      <p:sp>
        <p:nvSpPr>
          <p:cNvPr id="5" name="フッター プレースホルダー 4"/>
          <p:cNvSpPr>
            <a:spLocks noGrp="1"/>
          </p:cNvSpPr>
          <p:nvPr>
            <p:ph type="ftr" sz="quarter" idx="11"/>
          </p:nvPr>
        </p:nvSpPr>
        <p:spPr/>
        <p:txBody>
          <a:bodyPr/>
          <a:lstStyle/>
          <a:p>
            <a:r>
              <a:rPr kumimoji="1" lang="en-US" altLang="ja-JP"/>
              <a:t>GEOJACKASS, All Rights Reserved</a:t>
            </a:r>
            <a:endParaRPr kumimoji="1" lang="ja-JP" altLang="en-US"/>
          </a:p>
        </p:txBody>
      </p:sp>
      <p:sp>
        <p:nvSpPr>
          <p:cNvPr id="6" name="スライド番号プレースホルダー 5"/>
          <p:cNvSpPr>
            <a:spLocks noGrp="1"/>
          </p:cNvSpPr>
          <p:nvPr>
            <p:ph type="sldNum" sz="quarter" idx="12"/>
          </p:nvPr>
        </p:nvSpPr>
        <p:spPr>
          <a:xfrm>
            <a:off x="6553200" y="6356350"/>
            <a:ext cx="2133600" cy="365125"/>
          </a:xfrm>
          <a:prstGeom prst="rect">
            <a:avLst/>
          </a:prstGeom>
        </p:spPr>
        <p:txBody>
          <a:bodyPr/>
          <a:lstStyle/>
          <a:p>
            <a:fld id="{C65BB652-FE89-4335-BD22-0C16078C6C67}" type="slidenum">
              <a:rPr kumimoji="1" lang="ja-JP" altLang="en-US" smtClean="0"/>
              <a:t>‹#›</a:t>
            </a:fld>
            <a:endParaRPr kumimoji="1" lang="ja-JP" altLang="en-US"/>
          </a:p>
        </p:txBody>
      </p:sp>
    </p:spTree>
    <p:extLst>
      <p:ext uri="{BB962C8B-B14F-4D97-AF65-F5344CB8AC3E}">
        <p14:creationId xmlns:p14="http://schemas.microsoft.com/office/powerpoint/2010/main" val="8097973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atin typeface="游ゴシック" panose="020B0400000000000000" pitchFamily="50" charset="-128"/>
                <a:ea typeface="游ゴシック" panose="020B0400000000000000" pitchFamily="50" charset="-128"/>
              </a:defRPr>
            </a:lvl1pPr>
          </a:lstStyle>
          <a:p>
            <a:r>
              <a:rPr kumimoji="1" lang="ja-JP" altLang="en-US" dirty="0"/>
              <a:t>マスター タイトルの書式設定</a:t>
            </a:r>
          </a:p>
        </p:txBody>
      </p:sp>
      <p:sp>
        <p:nvSpPr>
          <p:cNvPr id="3" name="コンテンツ プレースホルダー 2"/>
          <p:cNvSpPr>
            <a:spLocks noGrp="1"/>
          </p:cNvSpPr>
          <p:nvPr>
            <p:ph idx="1"/>
          </p:nvPr>
        </p:nvSpPr>
        <p:spPr/>
        <p:txBody>
          <a:bodyPr/>
          <a:lstStyle>
            <a:lvl1pPr marL="180000" indent="-288000">
              <a:spcBef>
                <a:spcPts val="600"/>
              </a:spcBef>
              <a:buSzPct val="50000"/>
              <a:buFont typeface="Wingdings" panose="05000000000000000000" pitchFamily="2" charset="2"/>
              <a:buChar char="l"/>
              <a:defRPr>
                <a:latin typeface="游ゴシック" panose="020B0400000000000000" pitchFamily="50" charset="-128"/>
                <a:ea typeface="游ゴシック" panose="020B0400000000000000" pitchFamily="50" charset="-128"/>
              </a:defRPr>
            </a:lvl1pPr>
            <a:lvl2pPr marL="432000" indent="-252000" algn="l">
              <a:spcBef>
                <a:spcPts val="0"/>
              </a:spcBef>
              <a:buSzPct val="50000"/>
              <a:buFont typeface="Wingdings" panose="05000000000000000000" pitchFamily="2" charset="2"/>
              <a:buChar char="ü"/>
              <a:defRPr>
                <a:latin typeface="游ゴシック" panose="020B0400000000000000" pitchFamily="50" charset="-128"/>
                <a:ea typeface="游ゴシック" panose="020B0400000000000000" pitchFamily="50" charset="-128"/>
              </a:defRPr>
            </a:lvl2pPr>
            <a:lvl3pPr>
              <a:defRPr>
                <a:latin typeface="游ゴシック" panose="020B0400000000000000" pitchFamily="50" charset="-128"/>
                <a:ea typeface="游ゴシック" panose="020B0400000000000000" pitchFamily="50" charset="-128"/>
              </a:defRPr>
            </a:lvl3pPr>
            <a:lvl4pPr>
              <a:defRPr>
                <a:latin typeface="游ゴシック" panose="020B0400000000000000" pitchFamily="50" charset="-128"/>
                <a:ea typeface="游ゴシック" panose="020B0400000000000000" pitchFamily="50" charset="-128"/>
              </a:defRPr>
            </a:lvl4pPr>
            <a:lvl5pPr>
              <a:spcBef>
                <a:spcPts val="0"/>
              </a:spcBef>
              <a:spcAft>
                <a:spcPts val="1200"/>
              </a:spcAft>
              <a:defRPr>
                <a:latin typeface="游ゴシック" panose="020B0400000000000000" pitchFamily="50" charset="-128"/>
                <a:ea typeface="游ゴシック" panose="020B0400000000000000" pitchFamily="50" charset="-128"/>
              </a:defRPr>
            </a:lvl5p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5" name="フッター プレースホルダー 4"/>
          <p:cNvSpPr>
            <a:spLocks noGrp="1"/>
          </p:cNvSpPr>
          <p:nvPr>
            <p:ph type="ftr" sz="quarter" idx="11"/>
          </p:nvPr>
        </p:nvSpPr>
        <p:spPr/>
        <p:txBody>
          <a:bodyPr/>
          <a:lstStyle/>
          <a:p>
            <a:r>
              <a:rPr kumimoji="1" lang="en-US" altLang="ja-JP"/>
              <a:t>GEOJACKASS, All Rights Reserved</a:t>
            </a:r>
            <a:endParaRPr kumimoji="1" lang="ja-JP" altLang="en-US" dirty="0"/>
          </a:p>
        </p:txBody>
      </p:sp>
      <p:grpSp>
        <p:nvGrpSpPr>
          <p:cNvPr id="10" name="グループ化 9"/>
          <p:cNvGrpSpPr/>
          <p:nvPr userDrawn="1"/>
        </p:nvGrpSpPr>
        <p:grpSpPr>
          <a:xfrm>
            <a:off x="163291" y="620688"/>
            <a:ext cx="8873205" cy="5616624"/>
            <a:chOff x="163291" y="620688"/>
            <a:chExt cx="8873205" cy="5616624"/>
          </a:xfrm>
        </p:grpSpPr>
        <p:cxnSp>
          <p:nvCxnSpPr>
            <p:cNvPr id="11" name="直線コネクタ 10"/>
            <p:cNvCxnSpPr/>
            <p:nvPr/>
          </p:nvCxnSpPr>
          <p:spPr>
            <a:xfrm>
              <a:off x="163291" y="1484784"/>
              <a:ext cx="8873205"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直線コネクタ 11"/>
            <p:cNvCxnSpPr/>
            <p:nvPr/>
          </p:nvCxnSpPr>
          <p:spPr>
            <a:xfrm>
              <a:off x="8892480" y="620688"/>
              <a:ext cx="0" cy="56166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5904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a:t>マスター テキストの書式設定</a:t>
            </a:r>
          </a:p>
        </p:txBody>
      </p:sp>
      <p:sp>
        <p:nvSpPr>
          <p:cNvPr id="5" name="フッター プレースホルダー 4"/>
          <p:cNvSpPr>
            <a:spLocks noGrp="1"/>
          </p:cNvSpPr>
          <p:nvPr>
            <p:ph type="ftr" sz="quarter" idx="11"/>
          </p:nvPr>
        </p:nvSpPr>
        <p:spPr/>
        <p:txBody>
          <a:bodyPr/>
          <a:lstStyle/>
          <a:p>
            <a:r>
              <a:rPr kumimoji="1" lang="en-US" altLang="ja-JP"/>
              <a:t>GEOJACKASS, All Rights Reserved</a:t>
            </a:r>
            <a:endParaRPr kumimoji="1" lang="ja-JP" altLang="en-US"/>
          </a:p>
        </p:txBody>
      </p:sp>
    </p:spTree>
    <p:extLst>
      <p:ext uri="{BB962C8B-B14F-4D97-AF65-F5344CB8AC3E}">
        <p14:creationId xmlns:p14="http://schemas.microsoft.com/office/powerpoint/2010/main" val="2907289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a:xfrm>
            <a:off x="457200" y="6356350"/>
            <a:ext cx="2133600" cy="365125"/>
          </a:xfrm>
          <a:prstGeom prst="rect">
            <a:avLst/>
          </a:prstGeom>
        </p:spPr>
        <p:txBody>
          <a:bodyPr/>
          <a:lstStyle/>
          <a:p>
            <a:endParaRPr kumimoji="1" lang="ja-JP" altLang="en-US"/>
          </a:p>
        </p:txBody>
      </p:sp>
      <p:sp>
        <p:nvSpPr>
          <p:cNvPr id="6" name="フッター プレースホルダー 5"/>
          <p:cNvSpPr>
            <a:spLocks noGrp="1"/>
          </p:cNvSpPr>
          <p:nvPr>
            <p:ph type="ftr" sz="quarter" idx="11"/>
          </p:nvPr>
        </p:nvSpPr>
        <p:spPr/>
        <p:txBody>
          <a:bodyPr/>
          <a:lstStyle/>
          <a:p>
            <a:r>
              <a:rPr kumimoji="1" lang="en-US" altLang="ja-JP"/>
              <a:t>GEOJACKASS, All Rights Reserved</a:t>
            </a:r>
            <a:endParaRPr kumimoji="1" lang="ja-JP" altLang="en-US"/>
          </a:p>
        </p:txBody>
      </p:sp>
      <p:cxnSp>
        <p:nvCxnSpPr>
          <p:cNvPr id="9" name="直線コネクタ 8">
            <a:extLst>
              <a:ext uri="{FF2B5EF4-FFF2-40B4-BE49-F238E27FC236}">
                <a16:creationId xmlns:a16="http://schemas.microsoft.com/office/drawing/2014/main" id="{8A853C18-D1A4-4996-BF0A-96FE23A99FD9}"/>
              </a:ext>
            </a:extLst>
          </p:cNvPr>
          <p:cNvCxnSpPr/>
          <p:nvPr userDrawn="1"/>
        </p:nvCxnSpPr>
        <p:spPr>
          <a:xfrm>
            <a:off x="163291" y="1484784"/>
            <a:ext cx="8873205"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直線コネクタ 9">
            <a:extLst>
              <a:ext uri="{FF2B5EF4-FFF2-40B4-BE49-F238E27FC236}">
                <a16:creationId xmlns:a16="http://schemas.microsoft.com/office/drawing/2014/main" id="{29CEF110-E1FE-4AF5-8280-C7069057F44F}"/>
              </a:ext>
            </a:extLst>
          </p:cNvPr>
          <p:cNvCxnSpPr/>
          <p:nvPr userDrawn="1"/>
        </p:nvCxnSpPr>
        <p:spPr>
          <a:xfrm>
            <a:off x="8892480" y="620688"/>
            <a:ext cx="0" cy="56166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2402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a:xfrm>
            <a:off x="457200" y="6356350"/>
            <a:ext cx="2133600" cy="365125"/>
          </a:xfrm>
          <a:prstGeom prst="rect">
            <a:avLst/>
          </a:prstGeom>
        </p:spPr>
        <p:txBody>
          <a:bodyPr/>
          <a:lstStyle/>
          <a:p>
            <a:endParaRPr kumimoji="1" lang="ja-JP" altLang="en-US"/>
          </a:p>
        </p:txBody>
      </p:sp>
      <p:sp>
        <p:nvSpPr>
          <p:cNvPr id="8" name="フッター プレースホルダー 7"/>
          <p:cNvSpPr>
            <a:spLocks noGrp="1"/>
          </p:cNvSpPr>
          <p:nvPr>
            <p:ph type="ftr" sz="quarter" idx="11"/>
          </p:nvPr>
        </p:nvSpPr>
        <p:spPr/>
        <p:txBody>
          <a:bodyPr/>
          <a:lstStyle/>
          <a:p>
            <a:r>
              <a:rPr kumimoji="1" lang="en-US" altLang="ja-JP"/>
              <a:t>GEOJACKASS, All Rights Reserved</a:t>
            </a:r>
            <a:endParaRPr kumimoji="1" lang="ja-JP" altLang="en-US"/>
          </a:p>
        </p:txBody>
      </p:sp>
      <p:cxnSp>
        <p:nvCxnSpPr>
          <p:cNvPr id="11" name="直線コネクタ 10">
            <a:extLst>
              <a:ext uri="{FF2B5EF4-FFF2-40B4-BE49-F238E27FC236}">
                <a16:creationId xmlns:a16="http://schemas.microsoft.com/office/drawing/2014/main" id="{826D4C95-8EB0-4BE5-BBED-297CC195D288}"/>
              </a:ext>
            </a:extLst>
          </p:cNvPr>
          <p:cNvCxnSpPr/>
          <p:nvPr userDrawn="1"/>
        </p:nvCxnSpPr>
        <p:spPr>
          <a:xfrm>
            <a:off x="163291" y="1484784"/>
            <a:ext cx="8873205"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07F01F9F-1BB8-46ED-9939-5BA8236E9195}"/>
              </a:ext>
            </a:extLst>
          </p:cNvPr>
          <p:cNvCxnSpPr/>
          <p:nvPr userDrawn="1"/>
        </p:nvCxnSpPr>
        <p:spPr>
          <a:xfrm>
            <a:off x="8892480" y="620688"/>
            <a:ext cx="0" cy="56166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692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atin typeface="游ゴシック" panose="020B0400000000000000" pitchFamily="50" charset="-128"/>
                <a:ea typeface="游ゴシック" panose="020B0400000000000000" pitchFamily="50" charset="-128"/>
              </a:defRPr>
            </a:lvl1pPr>
          </a:lstStyle>
          <a:p>
            <a:r>
              <a:rPr kumimoji="1" lang="ja-JP" altLang="en-US" dirty="0"/>
              <a:t>マスター タイトルの書式設定</a:t>
            </a:r>
          </a:p>
        </p:txBody>
      </p:sp>
      <p:sp>
        <p:nvSpPr>
          <p:cNvPr id="3" name="日付プレースホルダー 2"/>
          <p:cNvSpPr>
            <a:spLocks noGrp="1"/>
          </p:cNvSpPr>
          <p:nvPr>
            <p:ph type="dt" sz="half" idx="10"/>
          </p:nvPr>
        </p:nvSpPr>
        <p:spPr>
          <a:xfrm>
            <a:off x="457200" y="6356350"/>
            <a:ext cx="2133600" cy="365125"/>
          </a:xfrm>
          <a:prstGeom prst="rect">
            <a:avLst/>
          </a:prstGeom>
        </p:spPr>
        <p:txBody>
          <a:bodyPr/>
          <a:lstStyle/>
          <a:p>
            <a:endParaRPr kumimoji="1" lang="ja-JP" altLang="en-US"/>
          </a:p>
        </p:txBody>
      </p:sp>
      <p:sp>
        <p:nvSpPr>
          <p:cNvPr id="4" name="フッター プレースホルダー 3"/>
          <p:cNvSpPr>
            <a:spLocks noGrp="1"/>
          </p:cNvSpPr>
          <p:nvPr>
            <p:ph type="ftr" sz="quarter" idx="11"/>
          </p:nvPr>
        </p:nvSpPr>
        <p:spPr/>
        <p:txBody>
          <a:bodyPr/>
          <a:lstStyle/>
          <a:p>
            <a:r>
              <a:rPr kumimoji="1" lang="en-US" altLang="ja-JP"/>
              <a:t>GEOJACKASS, All Rights Reserved</a:t>
            </a:r>
            <a:endParaRPr kumimoji="1" lang="ja-JP" altLang="en-US"/>
          </a:p>
        </p:txBody>
      </p:sp>
      <p:cxnSp>
        <p:nvCxnSpPr>
          <p:cNvPr id="10" name="直線コネクタ 9">
            <a:extLst>
              <a:ext uri="{FF2B5EF4-FFF2-40B4-BE49-F238E27FC236}">
                <a16:creationId xmlns:a16="http://schemas.microsoft.com/office/drawing/2014/main" id="{3331C37C-58E1-4615-A109-DE94DBE26D02}"/>
              </a:ext>
            </a:extLst>
          </p:cNvPr>
          <p:cNvCxnSpPr/>
          <p:nvPr userDrawn="1"/>
        </p:nvCxnSpPr>
        <p:spPr>
          <a:xfrm>
            <a:off x="163291" y="1484784"/>
            <a:ext cx="8873205"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E282FC6C-9531-4F8A-B5A3-0F2E279154FA}"/>
              </a:ext>
            </a:extLst>
          </p:cNvPr>
          <p:cNvCxnSpPr/>
          <p:nvPr userDrawn="1"/>
        </p:nvCxnSpPr>
        <p:spPr>
          <a:xfrm>
            <a:off x="8892480" y="620688"/>
            <a:ext cx="0" cy="561662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6174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a:t>マスター タイトルの書式設定</a:t>
            </a:r>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a:xfrm>
            <a:off x="457200" y="6356350"/>
            <a:ext cx="2133600" cy="365125"/>
          </a:xfrm>
          <a:prstGeom prst="rect">
            <a:avLst/>
          </a:prstGeom>
        </p:spPr>
        <p:txBody>
          <a:bodyPr/>
          <a:lstStyle/>
          <a:p>
            <a:endParaRPr kumimoji="1" lang="ja-JP" altLang="en-US"/>
          </a:p>
        </p:txBody>
      </p:sp>
      <p:sp>
        <p:nvSpPr>
          <p:cNvPr id="6" name="フッター プレースホルダー 5"/>
          <p:cNvSpPr>
            <a:spLocks noGrp="1"/>
          </p:cNvSpPr>
          <p:nvPr>
            <p:ph type="ftr" sz="quarter" idx="11"/>
          </p:nvPr>
        </p:nvSpPr>
        <p:spPr/>
        <p:txBody>
          <a:bodyPr/>
          <a:lstStyle/>
          <a:p>
            <a:r>
              <a:rPr kumimoji="1" lang="en-US" altLang="ja-JP"/>
              <a:t>GEOJACKASS, All Rights Reserved</a:t>
            </a:r>
            <a:endParaRPr kumimoji="1" lang="ja-JP" altLang="en-US"/>
          </a:p>
        </p:txBody>
      </p:sp>
      <p:sp>
        <p:nvSpPr>
          <p:cNvPr id="8" name="スライド番号プレースホルダー 3">
            <a:extLst>
              <a:ext uri="{FF2B5EF4-FFF2-40B4-BE49-F238E27FC236}">
                <a16:creationId xmlns:a16="http://schemas.microsoft.com/office/drawing/2014/main" id="{58500402-D26D-4FF8-8FEE-4A488B9C9448}"/>
              </a:ext>
            </a:extLst>
          </p:cNvPr>
          <p:cNvSpPr>
            <a:spLocks noGrp="1"/>
          </p:cNvSpPr>
          <p:nvPr>
            <p:ph type="sldNum" sz="quarter" idx="4"/>
          </p:nvPr>
        </p:nvSpPr>
        <p:spPr>
          <a:xfrm>
            <a:off x="6763072" y="6356350"/>
            <a:ext cx="2057400" cy="365125"/>
          </a:xfrm>
          <a:prstGeom prst="rect">
            <a:avLst/>
          </a:prstGeom>
        </p:spPr>
        <p:txBody>
          <a:bodyPr vert="horz" lIns="91440" tIns="45720" rIns="91440" bIns="45720" rtlCol="0" anchor="ctr"/>
          <a:lstStyle>
            <a:lvl1pPr algn="r">
              <a:defRPr sz="1200">
                <a:solidFill>
                  <a:schemeClr val="bg1"/>
                </a:solidFill>
                <a:latin typeface="游ゴシック Medium" panose="020B0500000000000000" pitchFamily="50" charset="-128"/>
                <a:ea typeface="游ゴシック Medium" panose="020B0500000000000000" pitchFamily="50" charset="-128"/>
              </a:defRPr>
            </a:lvl1pPr>
          </a:lstStyle>
          <a:p>
            <a:fld id="{63CACE50-A97C-46F5-B8CE-FFBDEDCB05CA}" type="slidenum">
              <a:rPr lang="ja-JP" altLang="en-US" smtClean="0"/>
              <a:pPr/>
              <a:t>‹#›</a:t>
            </a:fld>
            <a:endParaRPr lang="ja-JP" altLang="en-US" dirty="0"/>
          </a:p>
        </p:txBody>
      </p:sp>
    </p:spTree>
    <p:extLst>
      <p:ext uri="{BB962C8B-B14F-4D97-AF65-F5344CB8AC3E}">
        <p14:creationId xmlns:p14="http://schemas.microsoft.com/office/powerpoint/2010/main" val="14595926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a:t>マスター タイトルの書式設定</a:t>
            </a:r>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a:xfrm>
            <a:off x="457200" y="6356350"/>
            <a:ext cx="2133600" cy="365125"/>
          </a:xfrm>
          <a:prstGeom prst="rect">
            <a:avLst/>
          </a:prstGeom>
        </p:spPr>
        <p:txBody>
          <a:bodyPr/>
          <a:lstStyle/>
          <a:p>
            <a:endParaRPr kumimoji="1" lang="ja-JP" altLang="en-US"/>
          </a:p>
        </p:txBody>
      </p:sp>
      <p:sp>
        <p:nvSpPr>
          <p:cNvPr id="6" name="フッター プレースホルダー 5"/>
          <p:cNvSpPr>
            <a:spLocks noGrp="1"/>
          </p:cNvSpPr>
          <p:nvPr>
            <p:ph type="ftr" sz="quarter" idx="11"/>
          </p:nvPr>
        </p:nvSpPr>
        <p:spPr/>
        <p:txBody>
          <a:bodyPr/>
          <a:lstStyle/>
          <a:p>
            <a:r>
              <a:rPr kumimoji="1" lang="en-US" altLang="ja-JP"/>
              <a:t>GEOJACKASS, All Rights Reserved</a:t>
            </a:r>
            <a:endParaRPr kumimoji="1" lang="ja-JP" altLang="en-US"/>
          </a:p>
        </p:txBody>
      </p:sp>
      <p:sp>
        <p:nvSpPr>
          <p:cNvPr id="7" name="スライド番号プレースホルダー 6"/>
          <p:cNvSpPr>
            <a:spLocks noGrp="1"/>
          </p:cNvSpPr>
          <p:nvPr>
            <p:ph type="sldNum" sz="quarter" idx="12"/>
          </p:nvPr>
        </p:nvSpPr>
        <p:spPr>
          <a:xfrm>
            <a:off x="6553200" y="6356350"/>
            <a:ext cx="2133600" cy="365125"/>
          </a:xfrm>
          <a:prstGeom prst="rect">
            <a:avLst/>
          </a:prstGeom>
        </p:spPr>
        <p:txBody>
          <a:bodyPr/>
          <a:lstStyle/>
          <a:p>
            <a:fld id="{C65BB652-FE89-4335-BD22-0C16078C6C67}" type="slidenum">
              <a:rPr kumimoji="1" lang="ja-JP" altLang="en-US" smtClean="0"/>
              <a:t>‹#›</a:t>
            </a:fld>
            <a:endParaRPr kumimoji="1" lang="ja-JP" altLang="en-US"/>
          </a:p>
        </p:txBody>
      </p:sp>
    </p:spTree>
    <p:extLst>
      <p:ext uri="{BB962C8B-B14F-4D97-AF65-F5344CB8AC3E}">
        <p14:creationId xmlns:p14="http://schemas.microsoft.com/office/powerpoint/2010/main" val="2306520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a:xfrm>
            <a:off x="457200" y="6356350"/>
            <a:ext cx="2133600" cy="365125"/>
          </a:xfrm>
          <a:prstGeom prst="rect">
            <a:avLst/>
          </a:prstGeom>
        </p:spPr>
        <p:txBody>
          <a:bodyPr/>
          <a:lstStyle/>
          <a:p>
            <a:endParaRPr kumimoji="1" lang="ja-JP" altLang="en-US"/>
          </a:p>
        </p:txBody>
      </p:sp>
      <p:sp>
        <p:nvSpPr>
          <p:cNvPr id="5" name="フッター プレースホルダー 4"/>
          <p:cNvSpPr>
            <a:spLocks noGrp="1"/>
          </p:cNvSpPr>
          <p:nvPr>
            <p:ph type="ftr" sz="quarter" idx="11"/>
          </p:nvPr>
        </p:nvSpPr>
        <p:spPr/>
        <p:txBody>
          <a:bodyPr/>
          <a:lstStyle/>
          <a:p>
            <a:r>
              <a:rPr kumimoji="1" lang="en-US" altLang="ja-JP"/>
              <a:t>GEOJACKASS, All Rights Reserved</a:t>
            </a:r>
            <a:endParaRPr kumimoji="1" lang="ja-JP" altLang="en-US"/>
          </a:p>
        </p:txBody>
      </p:sp>
      <p:sp>
        <p:nvSpPr>
          <p:cNvPr id="6" name="スライド番号プレースホルダー 5"/>
          <p:cNvSpPr>
            <a:spLocks noGrp="1"/>
          </p:cNvSpPr>
          <p:nvPr>
            <p:ph type="sldNum" sz="quarter" idx="12"/>
          </p:nvPr>
        </p:nvSpPr>
        <p:spPr>
          <a:xfrm>
            <a:off x="6553200" y="6356350"/>
            <a:ext cx="2133600" cy="365125"/>
          </a:xfrm>
          <a:prstGeom prst="rect">
            <a:avLst/>
          </a:prstGeom>
        </p:spPr>
        <p:txBody>
          <a:bodyPr/>
          <a:lstStyle/>
          <a:p>
            <a:fld id="{C65BB652-FE89-4335-BD22-0C16078C6C67}" type="slidenum">
              <a:rPr kumimoji="1" lang="ja-JP" altLang="en-US" smtClean="0"/>
              <a:t>‹#›</a:t>
            </a:fld>
            <a:endParaRPr kumimoji="1" lang="ja-JP" altLang="en-US"/>
          </a:p>
        </p:txBody>
      </p:sp>
    </p:spTree>
    <p:extLst>
      <p:ext uri="{BB962C8B-B14F-4D97-AF65-F5344CB8AC3E}">
        <p14:creationId xmlns:p14="http://schemas.microsoft.com/office/powerpoint/2010/main" val="26709767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正方形/長方形 6"/>
          <p:cNvSpPr/>
          <p:nvPr userDrawn="1"/>
        </p:nvSpPr>
        <p:spPr>
          <a:xfrm>
            <a:off x="8316416" y="6237312"/>
            <a:ext cx="504056" cy="504056"/>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正方形/長方形 7"/>
          <p:cNvSpPr/>
          <p:nvPr userDrawn="1"/>
        </p:nvSpPr>
        <p:spPr>
          <a:xfrm>
            <a:off x="7740352" y="6237312"/>
            <a:ext cx="504056" cy="504056"/>
          </a:xfrm>
          <a:prstGeom prst="rect">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dirty="0"/>
              <a:t>マスター タイトルの書式設定</a:t>
            </a:r>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US" altLang="ja-JP"/>
              <a:t>GEOJACKASS, All Rights Reserved</a:t>
            </a:r>
            <a:endParaRPr kumimoji="1" lang="ja-JP" altLang="en-US"/>
          </a:p>
        </p:txBody>
      </p:sp>
      <p:pic>
        <p:nvPicPr>
          <p:cNvPr id="9" name="図 8"/>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6756648" y="6454190"/>
            <a:ext cx="792088" cy="277231"/>
          </a:xfrm>
          <a:prstGeom prst="rect">
            <a:avLst/>
          </a:prstGeom>
        </p:spPr>
      </p:pic>
      <p:pic>
        <p:nvPicPr>
          <p:cNvPr id="13" name="図 12" descr="ロゴ&#10;&#10;自動的に生成された説明">
            <a:extLst>
              <a:ext uri="{FF2B5EF4-FFF2-40B4-BE49-F238E27FC236}">
                <a16:creationId xmlns:a16="http://schemas.microsoft.com/office/drawing/2014/main" id="{B8634EFD-89D9-48B1-BE81-897904315C9D}"/>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468796" y="6442707"/>
            <a:ext cx="1522512" cy="263775"/>
          </a:xfrm>
          <a:prstGeom prst="rect">
            <a:avLst/>
          </a:prstGeom>
        </p:spPr>
      </p:pic>
      <p:sp>
        <p:nvSpPr>
          <p:cNvPr id="16" name="スライド番号プレースホルダー 3">
            <a:extLst>
              <a:ext uri="{FF2B5EF4-FFF2-40B4-BE49-F238E27FC236}">
                <a16:creationId xmlns:a16="http://schemas.microsoft.com/office/drawing/2014/main" id="{E209AFD3-6A5F-41D1-8481-EA531024F960}"/>
              </a:ext>
            </a:extLst>
          </p:cNvPr>
          <p:cNvSpPr txBox="1">
            <a:spLocks/>
          </p:cNvSpPr>
          <p:nvPr userDrawn="1"/>
        </p:nvSpPr>
        <p:spPr>
          <a:xfrm>
            <a:off x="6763072" y="6356350"/>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bg1"/>
                </a:solidFill>
                <a:latin typeface="游ゴシック Medium" panose="020B0500000000000000" pitchFamily="50" charset="-128"/>
                <a:ea typeface="游ゴシック Medium" panose="020B0500000000000000" pitchFamily="50" charset="-128"/>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63CACE50-A97C-46F5-B8CE-FFBDEDCB05CA}" type="slidenum">
              <a:rPr lang="ja-JP" altLang="en-US" smtClean="0"/>
              <a:pPr/>
              <a:t>‹#›</a:t>
            </a:fld>
            <a:endParaRPr lang="ja-JP" altLang="en-US" dirty="0"/>
          </a:p>
        </p:txBody>
      </p:sp>
    </p:spTree>
    <p:extLst>
      <p:ext uri="{BB962C8B-B14F-4D97-AF65-F5344CB8AC3E}">
        <p14:creationId xmlns:p14="http://schemas.microsoft.com/office/powerpoint/2010/main" val="35077974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hf hdr="0" dt="0"/>
  <p:txStyles>
    <p:titleStyle>
      <a:lvl1pPr algn="ctr" defTabSz="914400" rtl="0" eaLnBrk="1" latinLnBrk="0" hangingPunct="1">
        <a:spcBef>
          <a:spcPct val="0"/>
        </a:spcBef>
        <a:buNone/>
        <a:defRPr kumimoji="1" sz="4400" kern="1200">
          <a:solidFill>
            <a:schemeClr val="tx1"/>
          </a:solidFill>
          <a:latin typeface="游ゴシック" panose="020B0400000000000000" pitchFamily="50" charset="-128"/>
          <a:ea typeface="游ゴシック" panose="020B0400000000000000" pitchFamily="50" charset="-128"/>
          <a:cs typeface="游ゴシック" panose="020B0400000000000000" pitchFamily="50" charset="-128"/>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游ゴシック" panose="020B0400000000000000" pitchFamily="50" charset="-128"/>
          <a:ea typeface="游ゴシック" panose="020B0400000000000000" pitchFamily="50" charset="-128"/>
          <a:cs typeface="游ゴシック" panose="020B0400000000000000" pitchFamily="50" charset="-128"/>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游ゴシック" panose="020B0400000000000000" pitchFamily="50" charset="-128"/>
          <a:ea typeface="游ゴシック" panose="020B0400000000000000" pitchFamily="50" charset="-128"/>
          <a:cs typeface="游ゴシック" panose="020B0400000000000000" pitchFamily="50" charset="-128"/>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游ゴシック" panose="020B0400000000000000" pitchFamily="50" charset="-128"/>
          <a:ea typeface="游ゴシック" panose="020B0400000000000000" pitchFamily="50" charset="-128"/>
          <a:cs typeface="游ゴシック" panose="020B0400000000000000" pitchFamily="50" charset="-128"/>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游ゴシック" panose="020B0400000000000000" pitchFamily="50" charset="-128"/>
          <a:ea typeface="游ゴシック" panose="020B0400000000000000" pitchFamily="50" charset="-128"/>
          <a:cs typeface="游ゴシック" panose="020B0400000000000000" pitchFamily="50" charset="-128"/>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游ゴシック" panose="020B0400000000000000" pitchFamily="50" charset="-128"/>
          <a:ea typeface="游ゴシック" panose="020B0400000000000000" pitchFamily="50" charset="-128"/>
          <a:cs typeface="游ゴシック" panose="020B0400000000000000" pitchFamily="50" charset="-128"/>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hyperlink" Target="https://www.youtube.com/watch?v=lgJGlirruDQ&amp;t=37s" TargetMode="External"/><Relationship Id="rId4" Type="http://schemas.openxmlformats.org/officeDocument/2006/relationships/image" Target="../media/image19.jpeg"/></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42.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4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正方形/長方形 6"/>
          <p:cNvSpPr/>
          <p:nvPr/>
        </p:nvSpPr>
        <p:spPr>
          <a:xfrm>
            <a:off x="8316416" y="6237312"/>
            <a:ext cx="504056" cy="504056"/>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正方形/長方形 7"/>
          <p:cNvSpPr/>
          <p:nvPr/>
        </p:nvSpPr>
        <p:spPr>
          <a:xfrm>
            <a:off x="7740352" y="6237312"/>
            <a:ext cx="504056" cy="504056"/>
          </a:xfrm>
          <a:prstGeom prst="rect">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2" name="グループ化 1">
            <a:extLst>
              <a:ext uri="{FF2B5EF4-FFF2-40B4-BE49-F238E27FC236}">
                <a16:creationId xmlns:a16="http://schemas.microsoft.com/office/drawing/2014/main" id="{40EB26E8-38FF-4E3A-899D-BFAFFDBB477C}"/>
              </a:ext>
            </a:extLst>
          </p:cNvPr>
          <p:cNvGrpSpPr/>
          <p:nvPr/>
        </p:nvGrpSpPr>
        <p:grpSpPr>
          <a:xfrm>
            <a:off x="467544" y="4221088"/>
            <a:ext cx="4715841" cy="1955082"/>
            <a:chOff x="827584" y="3918427"/>
            <a:chExt cx="4715841" cy="1955082"/>
          </a:xfrm>
        </p:grpSpPr>
        <p:pic>
          <p:nvPicPr>
            <p:cNvPr id="13" name="図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7584" y="3918427"/>
              <a:ext cx="639514" cy="639514"/>
            </a:xfrm>
            <a:prstGeom prst="rect">
              <a:avLst/>
            </a:prstGeom>
          </p:spPr>
        </p:pic>
        <p:pic>
          <p:nvPicPr>
            <p:cNvPr id="14" name="図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7584" y="4594481"/>
              <a:ext cx="639514" cy="639514"/>
            </a:xfrm>
            <a:prstGeom prst="rect">
              <a:avLst/>
            </a:prstGeom>
          </p:spPr>
        </p:pic>
        <p:pic>
          <p:nvPicPr>
            <p:cNvPr id="15" name="図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7584" y="5233995"/>
              <a:ext cx="639514" cy="639514"/>
            </a:xfrm>
            <a:prstGeom prst="rect">
              <a:avLst/>
            </a:prstGeom>
          </p:spPr>
        </p:pic>
        <p:sp>
          <p:nvSpPr>
            <p:cNvPr id="17" name="テキスト ボックス 16"/>
            <p:cNvSpPr txBox="1"/>
            <p:nvPr/>
          </p:nvSpPr>
          <p:spPr>
            <a:xfrm>
              <a:off x="1547664" y="4053518"/>
              <a:ext cx="2448272" cy="461665"/>
            </a:xfrm>
            <a:prstGeom prst="rect">
              <a:avLst/>
            </a:prstGeom>
            <a:noFill/>
          </p:spPr>
          <p:txBody>
            <a:bodyPr wrap="square" rtlCol="0">
              <a:spAutoFit/>
            </a:bodyPr>
            <a:lstStyle/>
            <a:p>
              <a:r>
                <a:rPr kumimoji="1" lang="en-US" altLang="ja-JP" sz="2400" dirty="0">
                  <a:latin typeface="游ゴシック" panose="020B0400000000000000" pitchFamily="50" charset="-128"/>
                  <a:ea typeface="游ゴシック" panose="020B0400000000000000" pitchFamily="50" charset="-128"/>
                  <a:cs typeface="Meiryo UI" panose="020B0604030504040204" pitchFamily="50" charset="-128"/>
                </a:rPr>
                <a:t>Shoichi Otomo</a:t>
              </a:r>
              <a:endParaRPr kumimoji="1" lang="ja-JP" altLang="en-US" sz="2400" dirty="0">
                <a:latin typeface="游ゴシック" panose="020B0400000000000000" pitchFamily="50" charset="-128"/>
                <a:ea typeface="游ゴシック" panose="020B0400000000000000" pitchFamily="50" charset="-128"/>
                <a:cs typeface="Meiryo UI" panose="020B0604030504040204" pitchFamily="50" charset="-128"/>
              </a:endParaRPr>
            </a:p>
          </p:txBody>
        </p:sp>
        <p:sp>
          <p:nvSpPr>
            <p:cNvPr id="18" name="テキスト ボックス 17"/>
            <p:cNvSpPr txBox="1"/>
            <p:nvPr/>
          </p:nvSpPr>
          <p:spPr>
            <a:xfrm>
              <a:off x="1582985" y="4683405"/>
              <a:ext cx="3960440" cy="461665"/>
            </a:xfrm>
            <a:prstGeom prst="rect">
              <a:avLst/>
            </a:prstGeom>
            <a:noFill/>
          </p:spPr>
          <p:txBody>
            <a:bodyPr wrap="square" rtlCol="0">
              <a:spAutoFit/>
            </a:bodyPr>
            <a:lstStyle/>
            <a:p>
              <a:r>
                <a:rPr lang="en-US" altLang="ja-JP" sz="2400" dirty="0" err="1">
                  <a:latin typeface="游ゴシック" panose="020B0400000000000000" pitchFamily="50" charset="-128"/>
                  <a:ea typeface="游ゴシック" panose="020B0400000000000000" pitchFamily="50" charset="-128"/>
                  <a:cs typeface="Meiryo UI" panose="020B0604030504040204" pitchFamily="50" charset="-128"/>
                </a:rPr>
                <a:t>geojackass</a:t>
              </a:r>
              <a:endParaRPr lang="ja-JP" altLang="en-US" sz="2400" dirty="0">
                <a:latin typeface="游ゴシック" panose="020B0400000000000000" pitchFamily="50" charset="-128"/>
                <a:ea typeface="游ゴシック" panose="020B0400000000000000" pitchFamily="50" charset="-128"/>
                <a:cs typeface="Meiryo UI" panose="020B0604030504040204" pitchFamily="50" charset="-128"/>
              </a:endParaRPr>
            </a:p>
          </p:txBody>
        </p:sp>
        <p:sp>
          <p:nvSpPr>
            <p:cNvPr id="19" name="テキスト ボックス 18"/>
            <p:cNvSpPr txBox="1"/>
            <p:nvPr/>
          </p:nvSpPr>
          <p:spPr>
            <a:xfrm>
              <a:off x="1582985" y="5322919"/>
              <a:ext cx="3960440" cy="461665"/>
            </a:xfrm>
            <a:prstGeom prst="rect">
              <a:avLst/>
            </a:prstGeom>
            <a:noFill/>
          </p:spPr>
          <p:txBody>
            <a:bodyPr wrap="square" rtlCol="0">
              <a:spAutoFit/>
            </a:bodyPr>
            <a:lstStyle/>
            <a:p>
              <a:r>
                <a:rPr lang="en-US" altLang="ja-JP" sz="2400" dirty="0" err="1">
                  <a:latin typeface="游ゴシック" panose="020B0400000000000000" pitchFamily="50" charset="-128"/>
                  <a:ea typeface="游ゴシック" panose="020B0400000000000000" pitchFamily="50" charset="-128"/>
                  <a:cs typeface="Meiryo UI" panose="020B0604030504040204" pitchFamily="50" charset="-128"/>
                </a:rPr>
                <a:t>geojackass</a:t>
              </a:r>
              <a:endParaRPr lang="ja-JP" altLang="en-US" sz="2400" dirty="0">
                <a:latin typeface="游ゴシック" panose="020B0400000000000000" pitchFamily="50" charset="-128"/>
                <a:ea typeface="游ゴシック" panose="020B0400000000000000" pitchFamily="50" charset="-128"/>
                <a:cs typeface="Meiryo UI" panose="020B0604030504040204" pitchFamily="50" charset="-128"/>
              </a:endParaRPr>
            </a:p>
          </p:txBody>
        </p:sp>
      </p:grpSp>
      <p:sp>
        <p:nvSpPr>
          <p:cNvPr id="21" name="テキスト ボックス 20"/>
          <p:cNvSpPr txBox="1"/>
          <p:nvPr/>
        </p:nvSpPr>
        <p:spPr>
          <a:xfrm>
            <a:off x="3210191" y="4257667"/>
            <a:ext cx="5768280" cy="2062103"/>
          </a:xfrm>
          <a:prstGeom prst="rect">
            <a:avLst/>
          </a:prstGeom>
          <a:noFill/>
        </p:spPr>
        <p:txBody>
          <a:bodyPr wrap="square" rtlCol="0">
            <a:spAutoFit/>
          </a:bodyPr>
          <a:lstStyle/>
          <a:p>
            <a:pPr algn="r"/>
            <a:r>
              <a:rPr lang="ja-JP" altLang="en-US" sz="2400" dirty="0">
                <a:latin typeface="游ゴシック" panose="020B0400000000000000" pitchFamily="50" charset="-128"/>
                <a:ea typeface="游ゴシック" panose="020B0400000000000000" pitchFamily="50" charset="-128"/>
                <a:cs typeface="Meiryo UI" panose="020B0604030504040204" pitchFamily="50" charset="-128"/>
              </a:rPr>
              <a:t>株式会社</a:t>
            </a:r>
            <a:r>
              <a:rPr lang="en-US" altLang="ja-JP" sz="2400" dirty="0">
                <a:latin typeface="游ゴシック" panose="020B0400000000000000" pitchFamily="50" charset="-128"/>
                <a:ea typeface="游ゴシック" panose="020B0400000000000000" pitchFamily="50" charset="-128"/>
                <a:cs typeface="Meiryo UI" panose="020B0604030504040204" pitchFamily="50" charset="-128"/>
              </a:rPr>
              <a:t>GEOJACKASS </a:t>
            </a:r>
            <a:r>
              <a:rPr lang="ja-JP" altLang="en-US" sz="2400" dirty="0">
                <a:latin typeface="游ゴシック" panose="020B0400000000000000" pitchFamily="50" charset="-128"/>
                <a:ea typeface="游ゴシック" panose="020B0400000000000000" pitchFamily="50" charset="-128"/>
                <a:cs typeface="Meiryo UI" panose="020B0604030504040204" pitchFamily="50" charset="-128"/>
              </a:rPr>
              <a:t>代表取締役社長</a:t>
            </a:r>
            <a:endParaRPr kumimoji="1" lang="en-US" altLang="ja-JP" sz="2400" dirty="0">
              <a:latin typeface="游ゴシック" panose="020B0400000000000000" pitchFamily="50" charset="-128"/>
              <a:ea typeface="游ゴシック" panose="020B0400000000000000" pitchFamily="50" charset="-128"/>
              <a:cs typeface="Meiryo UI" panose="020B0604030504040204" pitchFamily="50" charset="-128"/>
            </a:endParaRPr>
          </a:p>
          <a:p>
            <a:pPr algn="r"/>
            <a:r>
              <a:rPr lang="ja-JP" altLang="en-US" sz="2400" dirty="0">
                <a:latin typeface="游ゴシック" panose="020B0400000000000000" pitchFamily="50" charset="-128"/>
                <a:ea typeface="游ゴシック" panose="020B0400000000000000" pitchFamily="50" charset="-128"/>
                <a:cs typeface="Meiryo UI" panose="020B0604030504040204" pitchFamily="50" charset="-128"/>
              </a:rPr>
              <a:t>国立大学法人 静岡大学 客員准教授</a:t>
            </a:r>
            <a:endParaRPr lang="en-US" altLang="ja-JP" sz="2400" dirty="0">
              <a:latin typeface="游ゴシック" panose="020B0400000000000000" pitchFamily="50" charset="-128"/>
              <a:ea typeface="游ゴシック" panose="020B0400000000000000" pitchFamily="50" charset="-128"/>
              <a:cs typeface="Meiryo UI" panose="020B0604030504040204" pitchFamily="50" charset="-128"/>
            </a:endParaRPr>
          </a:p>
          <a:p>
            <a:pPr algn="r"/>
            <a:r>
              <a:rPr kumimoji="1" lang="ja-JP" altLang="en-US" sz="2400" dirty="0">
                <a:latin typeface="游ゴシック" panose="020B0400000000000000" pitchFamily="50" charset="-128"/>
                <a:ea typeface="游ゴシック" panose="020B0400000000000000" pitchFamily="50" charset="-128"/>
                <a:cs typeface="Meiryo UI" panose="020B0604030504040204" pitchFamily="50" charset="-128"/>
              </a:rPr>
              <a:t>慶應義塾大学 産業研究所 共同研究員</a:t>
            </a:r>
            <a:endParaRPr kumimoji="1" lang="en-US" altLang="ja-JP" sz="2400" dirty="0">
              <a:latin typeface="游ゴシック" panose="020B0400000000000000" pitchFamily="50" charset="-128"/>
              <a:ea typeface="游ゴシック" panose="020B0400000000000000" pitchFamily="50" charset="-128"/>
              <a:cs typeface="Meiryo UI" panose="020B0604030504040204" pitchFamily="50" charset="-128"/>
            </a:endParaRPr>
          </a:p>
          <a:p>
            <a:pPr algn="r"/>
            <a:r>
              <a:rPr lang="ja-JP" altLang="en-US" sz="2400" dirty="0">
                <a:latin typeface="游ゴシック" panose="020B0400000000000000" pitchFamily="50" charset="-128"/>
                <a:ea typeface="游ゴシック" panose="020B0400000000000000" pitchFamily="50" charset="-128"/>
                <a:cs typeface="Meiryo UI" panose="020B0604030504040204" pitchFamily="50" charset="-128"/>
              </a:rPr>
              <a:t>慶應義塾大学 経済研究科 博士課程</a:t>
            </a:r>
            <a:r>
              <a:rPr lang="en-US" altLang="ja-JP" sz="2400" dirty="0">
                <a:latin typeface="游ゴシック" panose="020B0400000000000000" pitchFamily="50" charset="-128"/>
                <a:ea typeface="游ゴシック" panose="020B0400000000000000" pitchFamily="50" charset="-128"/>
                <a:cs typeface="Meiryo UI" panose="020B0604030504040204" pitchFamily="50" charset="-128"/>
              </a:rPr>
              <a:t>1</a:t>
            </a:r>
            <a:r>
              <a:rPr lang="ja-JP" altLang="en-US" sz="2400" dirty="0">
                <a:latin typeface="游ゴシック" panose="020B0400000000000000" pitchFamily="50" charset="-128"/>
                <a:ea typeface="游ゴシック" panose="020B0400000000000000" pitchFamily="50" charset="-128"/>
                <a:cs typeface="Meiryo UI" panose="020B0604030504040204" pitchFamily="50" charset="-128"/>
              </a:rPr>
              <a:t>年</a:t>
            </a:r>
            <a:endParaRPr kumimoji="1" lang="en-US" altLang="ja-JP" sz="2400" dirty="0">
              <a:latin typeface="游ゴシック" panose="020B0400000000000000" pitchFamily="50" charset="-128"/>
              <a:ea typeface="游ゴシック" panose="020B0400000000000000" pitchFamily="50" charset="-128"/>
              <a:cs typeface="Meiryo UI" panose="020B0604030504040204" pitchFamily="50" charset="-128"/>
            </a:endParaRPr>
          </a:p>
          <a:p>
            <a:pPr algn="r"/>
            <a:r>
              <a:rPr lang="ja-JP" altLang="en-US" sz="3200" dirty="0">
                <a:latin typeface="游ゴシック" panose="020B0400000000000000" pitchFamily="50" charset="-128"/>
                <a:ea typeface="游ゴシック" panose="020B0400000000000000" pitchFamily="50" charset="-128"/>
                <a:cs typeface="Meiryo UI" panose="020B0604030504040204" pitchFamily="50" charset="-128"/>
              </a:rPr>
              <a:t>大友翔一</a:t>
            </a:r>
            <a:endParaRPr kumimoji="1" lang="ja-JP" altLang="en-US" sz="3200" dirty="0">
              <a:latin typeface="游ゴシック" panose="020B0400000000000000" pitchFamily="50" charset="-128"/>
              <a:ea typeface="游ゴシック" panose="020B0400000000000000" pitchFamily="50" charset="-128"/>
              <a:cs typeface="Meiryo UI" panose="020B0604030504040204" pitchFamily="50" charset="-128"/>
            </a:endParaRPr>
          </a:p>
        </p:txBody>
      </p:sp>
      <p:sp>
        <p:nvSpPr>
          <p:cNvPr id="3" name="フッター プレースホルダー 2"/>
          <p:cNvSpPr>
            <a:spLocks noGrp="1"/>
          </p:cNvSpPr>
          <p:nvPr>
            <p:ph type="ftr" sz="quarter" idx="11"/>
          </p:nvPr>
        </p:nvSpPr>
        <p:spPr/>
        <p:txBody>
          <a:bodyPr/>
          <a:lstStyle/>
          <a:p>
            <a:r>
              <a:rPr kumimoji="1" lang="en-US" altLang="ja-JP" dirty="0"/>
              <a:t>GEOJACKASS, All Rights Reserved</a:t>
            </a:r>
            <a:endParaRPr kumimoji="1" lang="ja-JP" altLang="en-US" dirty="0"/>
          </a:p>
        </p:txBody>
      </p:sp>
      <p:sp>
        <p:nvSpPr>
          <p:cNvPr id="5" name="タイトル 4"/>
          <p:cNvSpPr>
            <a:spLocks noGrp="1"/>
          </p:cNvSpPr>
          <p:nvPr>
            <p:ph type="title"/>
          </p:nvPr>
        </p:nvSpPr>
        <p:spPr>
          <a:xfrm>
            <a:off x="251520" y="980728"/>
            <a:ext cx="8568952" cy="1143000"/>
          </a:xfrm>
        </p:spPr>
        <p:txBody>
          <a:bodyPr>
            <a:noAutofit/>
          </a:bodyPr>
          <a:lstStyle/>
          <a:p>
            <a:br>
              <a:rPr lang="ja-JP" altLang="en-US" b="1" dirty="0"/>
            </a:br>
            <a:endParaRPr kumimoji="1" lang="ja-JP" altLang="en-US" dirty="0"/>
          </a:p>
        </p:txBody>
      </p:sp>
      <p:pic>
        <p:nvPicPr>
          <p:cNvPr id="32" name="図 31">
            <a:extLst>
              <a:ext uri="{FF2B5EF4-FFF2-40B4-BE49-F238E27FC236}">
                <a16:creationId xmlns:a16="http://schemas.microsoft.com/office/drawing/2014/main" id="{B6A9DC34-C563-4C1E-AE05-45BEC73D629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82" y="-67480"/>
            <a:ext cx="9144000" cy="4206240"/>
          </a:xfrm>
          <a:prstGeom prst="rect">
            <a:avLst/>
          </a:prstGeom>
        </p:spPr>
      </p:pic>
      <p:sp>
        <p:nvSpPr>
          <p:cNvPr id="34" name="テキスト ボックス 33">
            <a:extLst>
              <a:ext uri="{FF2B5EF4-FFF2-40B4-BE49-F238E27FC236}">
                <a16:creationId xmlns:a16="http://schemas.microsoft.com/office/drawing/2014/main" id="{E47D403A-8F77-450C-918F-4456051BFEAC}"/>
              </a:ext>
            </a:extLst>
          </p:cNvPr>
          <p:cNvSpPr txBox="1"/>
          <p:nvPr/>
        </p:nvSpPr>
        <p:spPr>
          <a:xfrm>
            <a:off x="204361" y="562110"/>
            <a:ext cx="184731" cy="1569660"/>
          </a:xfrm>
          <a:prstGeom prst="rect">
            <a:avLst/>
          </a:prstGeom>
          <a:noFill/>
        </p:spPr>
        <p:txBody>
          <a:bodyPr wrap="none" rtlCol="0">
            <a:spAutoFit/>
          </a:bodyPr>
          <a:lstStyle/>
          <a:p>
            <a:endParaRPr lang="en-US" altLang="ja-JP" sz="4800" dirty="0">
              <a:solidFill>
                <a:schemeClr val="bg1"/>
              </a:solidFill>
              <a:effectLst>
                <a:outerShdw blurRad="38100" dist="38100" dir="2700000" algn="tl">
                  <a:srgbClr val="000000">
                    <a:alpha val="43137"/>
                  </a:srgbClr>
                </a:outerShdw>
              </a:effectLst>
              <a:latin typeface="游ゴシック Medium" panose="020B0500000000000000" pitchFamily="50" charset="-128"/>
              <a:ea typeface="游ゴシック Medium" panose="020B0500000000000000" pitchFamily="50" charset="-128"/>
            </a:endParaRPr>
          </a:p>
          <a:p>
            <a:endParaRPr kumimoji="1" lang="ja-JP" altLang="en-US" sz="4800" dirty="0">
              <a:solidFill>
                <a:schemeClr val="bg1"/>
              </a:solidFill>
              <a:effectLst>
                <a:outerShdw blurRad="38100" dist="38100" dir="2700000" algn="tl">
                  <a:srgbClr val="000000">
                    <a:alpha val="43137"/>
                  </a:srgbClr>
                </a:outerShdw>
              </a:effectLst>
              <a:latin typeface="游ゴシック Medium" panose="020B0500000000000000" pitchFamily="50" charset="-128"/>
              <a:ea typeface="游ゴシック Medium" panose="020B0500000000000000" pitchFamily="50" charset="-128"/>
            </a:endParaRPr>
          </a:p>
        </p:txBody>
      </p:sp>
      <p:sp>
        <p:nvSpPr>
          <p:cNvPr id="4" name="テキスト ボックス 3">
            <a:extLst>
              <a:ext uri="{FF2B5EF4-FFF2-40B4-BE49-F238E27FC236}">
                <a16:creationId xmlns:a16="http://schemas.microsoft.com/office/drawing/2014/main" id="{E5CEB9BE-B92C-42EE-9ABE-AAD0D84CF2B4}"/>
              </a:ext>
            </a:extLst>
          </p:cNvPr>
          <p:cNvSpPr txBox="1"/>
          <p:nvPr/>
        </p:nvSpPr>
        <p:spPr>
          <a:xfrm>
            <a:off x="107504" y="41021"/>
            <a:ext cx="4493538" cy="830997"/>
          </a:xfrm>
          <a:prstGeom prst="rect">
            <a:avLst/>
          </a:prstGeom>
          <a:noFill/>
        </p:spPr>
        <p:txBody>
          <a:bodyPr wrap="none" rtlCol="0">
            <a:spAutoFit/>
          </a:bodyPr>
          <a:lstStyle/>
          <a:p>
            <a:r>
              <a:rPr kumimoji="1" lang="en-US" altLang="ja-JP" sz="2400" b="1" dirty="0">
                <a:solidFill>
                  <a:schemeClr val="bg1"/>
                </a:solidFill>
                <a:latin typeface="游ゴシック" panose="020B0400000000000000" pitchFamily="50" charset="-128"/>
                <a:ea typeface="游ゴシック" panose="020B0400000000000000" pitchFamily="50" charset="-128"/>
              </a:rPr>
              <a:t>C-SODA/ISAS/JAXA</a:t>
            </a:r>
          </a:p>
          <a:p>
            <a:r>
              <a:rPr lang="ja-JP" altLang="en-US" sz="2400" b="1" i="0" dirty="0">
                <a:solidFill>
                  <a:schemeClr val="bg1"/>
                </a:solidFill>
                <a:effectLst/>
                <a:latin typeface="游ゴシック" panose="020B0400000000000000" pitchFamily="50" charset="-128"/>
                <a:ea typeface="游ゴシック" panose="020B0400000000000000" pitchFamily="50" charset="-128"/>
              </a:rPr>
              <a:t>宇宙科学情報解析シンポジウム</a:t>
            </a:r>
            <a:endParaRPr kumimoji="1" lang="ja-JP" altLang="en-US" sz="2400" b="1" dirty="0">
              <a:solidFill>
                <a:schemeClr val="bg1"/>
              </a:solidFill>
              <a:latin typeface="游ゴシック" panose="020B0400000000000000" pitchFamily="50" charset="-128"/>
              <a:ea typeface="游ゴシック" panose="020B0400000000000000" pitchFamily="50" charset="-128"/>
            </a:endParaRPr>
          </a:p>
        </p:txBody>
      </p:sp>
      <p:sp>
        <p:nvSpPr>
          <p:cNvPr id="6" name="テキスト ボックス 5">
            <a:extLst>
              <a:ext uri="{FF2B5EF4-FFF2-40B4-BE49-F238E27FC236}">
                <a16:creationId xmlns:a16="http://schemas.microsoft.com/office/drawing/2014/main" id="{20B88FCD-BCAD-49EB-BE55-B35AC3BCB4DB}"/>
              </a:ext>
            </a:extLst>
          </p:cNvPr>
          <p:cNvSpPr txBox="1"/>
          <p:nvPr/>
        </p:nvSpPr>
        <p:spPr>
          <a:xfrm>
            <a:off x="6711244" y="3752660"/>
            <a:ext cx="2430474" cy="369332"/>
          </a:xfrm>
          <a:prstGeom prst="rect">
            <a:avLst/>
          </a:prstGeom>
          <a:noFill/>
        </p:spPr>
        <p:txBody>
          <a:bodyPr wrap="none" rtlCol="0">
            <a:spAutoFit/>
          </a:bodyPr>
          <a:lstStyle/>
          <a:p>
            <a:r>
              <a:rPr kumimoji="1" lang="en-US" altLang="ja-JP" dirty="0">
                <a:solidFill>
                  <a:schemeClr val="bg1"/>
                </a:solidFill>
                <a:latin typeface="游ゴシック" panose="020B0400000000000000" pitchFamily="50" charset="-128"/>
                <a:ea typeface="游ゴシック" panose="020B0400000000000000" pitchFamily="50" charset="-128"/>
              </a:rPr>
              <a:t>2021</a:t>
            </a:r>
            <a:r>
              <a:rPr kumimoji="1" lang="ja-JP" altLang="en-US" dirty="0">
                <a:solidFill>
                  <a:schemeClr val="bg1"/>
                </a:solidFill>
                <a:latin typeface="游ゴシック" panose="020B0400000000000000" pitchFamily="50" charset="-128"/>
                <a:ea typeface="游ゴシック" panose="020B0400000000000000" pitchFamily="50" charset="-128"/>
              </a:rPr>
              <a:t>年</a:t>
            </a:r>
            <a:r>
              <a:rPr lang="en-US" altLang="ja-JP" dirty="0">
                <a:solidFill>
                  <a:schemeClr val="bg1"/>
                </a:solidFill>
                <a:latin typeface="游ゴシック" panose="020B0400000000000000" pitchFamily="50" charset="-128"/>
                <a:ea typeface="游ゴシック" panose="020B0400000000000000" pitchFamily="50" charset="-128"/>
              </a:rPr>
              <a:t>02</a:t>
            </a:r>
            <a:r>
              <a:rPr kumimoji="1" lang="ja-JP" altLang="en-US" dirty="0">
                <a:solidFill>
                  <a:schemeClr val="bg1"/>
                </a:solidFill>
                <a:latin typeface="游ゴシック" panose="020B0400000000000000" pitchFamily="50" charset="-128"/>
                <a:ea typeface="游ゴシック" panose="020B0400000000000000" pitchFamily="50" charset="-128"/>
              </a:rPr>
              <a:t>月</a:t>
            </a:r>
            <a:r>
              <a:rPr kumimoji="1" lang="en-US" altLang="ja-JP">
                <a:solidFill>
                  <a:schemeClr val="bg1"/>
                </a:solidFill>
                <a:latin typeface="游ゴシック" panose="020B0400000000000000" pitchFamily="50" charset="-128"/>
                <a:ea typeface="游ゴシック" panose="020B0400000000000000" pitchFamily="50" charset="-128"/>
              </a:rPr>
              <a:t>10</a:t>
            </a:r>
            <a:r>
              <a:rPr kumimoji="1" lang="ja-JP" altLang="en-US">
                <a:solidFill>
                  <a:schemeClr val="bg1"/>
                </a:solidFill>
                <a:latin typeface="游ゴシック" panose="020B0400000000000000" pitchFamily="50" charset="-128"/>
                <a:ea typeface="游ゴシック" panose="020B0400000000000000" pitchFamily="50" charset="-128"/>
              </a:rPr>
              <a:t>日 二版</a:t>
            </a:r>
            <a:endParaRPr kumimoji="1" lang="ja-JP" altLang="en-US" dirty="0">
              <a:solidFill>
                <a:schemeClr val="bg1"/>
              </a:solidFill>
              <a:latin typeface="游ゴシック" panose="020B0400000000000000" pitchFamily="50" charset="-128"/>
              <a:ea typeface="游ゴシック" panose="020B0400000000000000" pitchFamily="50" charset="-128"/>
            </a:endParaRPr>
          </a:p>
        </p:txBody>
      </p:sp>
      <p:sp>
        <p:nvSpPr>
          <p:cNvPr id="9" name="テキスト ボックス 8">
            <a:extLst>
              <a:ext uri="{FF2B5EF4-FFF2-40B4-BE49-F238E27FC236}">
                <a16:creationId xmlns:a16="http://schemas.microsoft.com/office/drawing/2014/main" id="{B5D95440-B43A-4A7A-81FA-D3632DFC8911}"/>
              </a:ext>
            </a:extLst>
          </p:cNvPr>
          <p:cNvSpPr txBox="1"/>
          <p:nvPr/>
        </p:nvSpPr>
        <p:spPr>
          <a:xfrm>
            <a:off x="109786" y="931441"/>
            <a:ext cx="9034214" cy="1077218"/>
          </a:xfrm>
          <a:prstGeom prst="rect">
            <a:avLst/>
          </a:prstGeom>
          <a:noFill/>
        </p:spPr>
        <p:txBody>
          <a:bodyPr wrap="square" rtlCol="0">
            <a:spAutoFit/>
          </a:bodyPr>
          <a:lstStyle/>
          <a:p>
            <a:r>
              <a:rPr kumimoji="1" lang="ja-JP" altLang="en-US" sz="3600" b="1" dirty="0">
                <a:solidFill>
                  <a:schemeClr val="bg1"/>
                </a:solidFill>
                <a:latin typeface="游ゴシック" panose="020B0400000000000000" pitchFamily="50" charset="-128"/>
                <a:ea typeface="游ゴシック" panose="020B0400000000000000" pitchFamily="50" charset="-128"/>
              </a:rPr>
              <a:t>科学衛星データの経済指標としての可用性</a:t>
            </a:r>
            <a:r>
              <a:rPr lang="ja-JP" altLang="en-US" sz="2800" b="1" dirty="0">
                <a:solidFill>
                  <a:schemeClr val="bg1"/>
                </a:solidFill>
                <a:latin typeface="游ゴシック" panose="020B0400000000000000" pitchFamily="50" charset="-128"/>
                <a:ea typeface="游ゴシック" panose="020B0400000000000000" pitchFamily="50" charset="-128"/>
              </a:rPr>
              <a:t>経済指標との関連及び社会実装に向けて</a:t>
            </a:r>
            <a:endParaRPr kumimoji="1" lang="ja-JP" altLang="en-US" sz="2800" b="1" dirty="0">
              <a:solidFill>
                <a:schemeClr val="bg1"/>
              </a:solidFill>
              <a:latin typeface="游ゴシック" panose="020B0400000000000000" pitchFamily="50" charset="-128"/>
              <a:ea typeface="游ゴシック" panose="020B0400000000000000" pitchFamily="50" charset="-128"/>
            </a:endParaRPr>
          </a:p>
        </p:txBody>
      </p:sp>
      <p:sp>
        <p:nvSpPr>
          <p:cNvPr id="22" name="スライド番号プレースホルダー 3">
            <a:extLst>
              <a:ext uri="{FF2B5EF4-FFF2-40B4-BE49-F238E27FC236}">
                <a16:creationId xmlns:a16="http://schemas.microsoft.com/office/drawing/2014/main" id="{DE5DEB3D-ABFC-46EA-9969-76C1516012BC}"/>
              </a:ext>
            </a:extLst>
          </p:cNvPr>
          <p:cNvSpPr txBox="1">
            <a:spLocks/>
          </p:cNvSpPr>
          <p:nvPr/>
        </p:nvSpPr>
        <p:spPr>
          <a:xfrm>
            <a:off x="6763072" y="6356350"/>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bg1"/>
                </a:solidFill>
                <a:latin typeface="游ゴシック Medium" panose="020B0500000000000000" pitchFamily="50" charset="-128"/>
                <a:ea typeface="游ゴシック Medium" panose="020B0500000000000000" pitchFamily="50" charset="-128"/>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63CACE50-A97C-46F5-B8CE-FFBDEDCB05CA}" type="slidenum">
              <a:rPr lang="ja-JP" altLang="en-US" smtClean="0"/>
              <a:pPr/>
              <a:t>1</a:t>
            </a:fld>
            <a:endParaRPr lang="ja-JP" altLang="en-US" dirty="0"/>
          </a:p>
        </p:txBody>
      </p:sp>
    </p:spTree>
    <p:extLst>
      <p:ext uri="{BB962C8B-B14F-4D97-AF65-F5344CB8AC3E}">
        <p14:creationId xmlns:p14="http://schemas.microsoft.com/office/powerpoint/2010/main" val="2784955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FE8157-8D16-438F-AD7B-58DE1C24843F}"/>
              </a:ext>
            </a:extLst>
          </p:cNvPr>
          <p:cNvSpPr>
            <a:spLocks noGrp="1"/>
          </p:cNvSpPr>
          <p:nvPr>
            <p:ph type="title"/>
          </p:nvPr>
        </p:nvSpPr>
        <p:spPr/>
        <p:txBody>
          <a:bodyPr/>
          <a:lstStyle/>
          <a:p>
            <a:r>
              <a:rPr lang="ja-JP" altLang="en-US" dirty="0"/>
              <a:t>日本の夜間光</a:t>
            </a:r>
            <a:endParaRPr kumimoji="1" lang="ja-JP" altLang="en-US" dirty="0"/>
          </a:p>
        </p:txBody>
      </p:sp>
      <p:pic>
        <p:nvPicPr>
          <p:cNvPr id="7" name="コンテンツ プレースホルダー 6" descr="黒い背景とぼやけた写真&#10;&#10;自動的に生成された説明">
            <a:extLst>
              <a:ext uri="{FF2B5EF4-FFF2-40B4-BE49-F238E27FC236}">
                <a16:creationId xmlns:a16="http://schemas.microsoft.com/office/drawing/2014/main" id="{1396C9DA-AB0B-4C19-AC49-2F756A27E3E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74628" y="1600200"/>
            <a:ext cx="5594744" cy="4525963"/>
          </a:xfrm>
        </p:spPr>
      </p:pic>
      <p:sp>
        <p:nvSpPr>
          <p:cNvPr id="4" name="フッター プレースホルダー 3">
            <a:extLst>
              <a:ext uri="{FF2B5EF4-FFF2-40B4-BE49-F238E27FC236}">
                <a16:creationId xmlns:a16="http://schemas.microsoft.com/office/drawing/2014/main" id="{20489C08-32C8-4CA2-BCB1-BB67D3A02969}"/>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9" name="図 8" descr="ロゴ が含まれている画像&#10;&#10;自動的に生成された説明">
            <a:extLst>
              <a:ext uri="{FF2B5EF4-FFF2-40B4-BE49-F238E27FC236}">
                <a16:creationId xmlns:a16="http://schemas.microsoft.com/office/drawing/2014/main" id="{2D1925E7-D836-4937-92C1-0C4A5DA3F2D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458528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lstStyle/>
          <a:p>
            <a:r>
              <a:rPr lang="zh-TW" altLang="en-US" dirty="0"/>
              <a:t>市区町村別夜間光強度平均地図</a:t>
            </a:r>
            <a:endParaRPr kumimoji="1" lang="ja-JP" altLang="en-US" dirty="0"/>
          </a:p>
        </p:txBody>
      </p:sp>
      <p:pic>
        <p:nvPicPr>
          <p:cNvPr id="7" name="コンテンツ プレースホルダー 6">
            <a:extLst>
              <a:ext uri="{FF2B5EF4-FFF2-40B4-BE49-F238E27FC236}">
                <a16:creationId xmlns:a16="http://schemas.microsoft.com/office/drawing/2014/main" id="{D4366D98-D5B3-41C3-91D9-F04C2FDAEB0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71253" y="1600200"/>
            <a:ext cx="5601493" cy="4525963"/>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9" name="図 8" descr="ロゴ が含まれている画像&#10;&#10;自動的に生成された説明">
            <a:extLst>
              <a:ext uri="{FF2B5EF4-FFF2-40B4-BE49-F238E27FC236}">
                <a16:creationId xmlns:a16="http://schemas.microsoft.com/office/drawing/2014/main" id="{4E087BDF-0364-4702-B65F-4F8C4FE2F83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138966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0C9E71-C1A0-4981-8CED-95BC6A6F9410}"/>
              </a:ext>
            </a:extLst>
          </p:cNvPr>
          <p:cNvSpPr>
            <a:spLocks noGrp="1"/>
          </p:cNvSpPr>
          <p:nvPr>
            <p:ph type="title"/>
          </p:nvPr>
        </p:nvSpPr>
        <p:spPr/>
        <p:txBody>
          <a:bodyPr/>
          <a:lstStyle/>
          <a:p>
            <a:r>
              <a:rPr kumimoji="1" lang="ja-JP" altLang="en-US" dirty="0"/>
              <a:t>市区町村別夜間光（平均）</a:t>
            </a:r>
          </a:p>
        </p:txBody>
      </p:sp>
      <p:pic>
        <p:nvPicPr>
          <p:cNvPr id="7" name="コンテンツ プレースホルダー 6">
            <a:extLst>
              <a:ext uri="{FF2B5EF4-FFF2-40B4-BE49-F238E27FC236}">
                <a16:creationId xmlns:a16="http://schemas.microsoft.com/office/drawing/2014/main" id="{EDFAC2CB-B099-4D84-B08A-6ED9259FCE3D}"/>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547342" y="1600200"/>
            <a:ext cx="6049316" cy="4525963"/>
          </a:xfrm>
        </p:spPr>
      </p:pic>
      <p:sp>
        <p:nvSpPr>
          <p:cNvPr id="4" name="フッター プレースホルダー 3">
            <a:extLst>
              <a:ext uri="{FF2B5EF4-FFF2-40B4-BE49-F238E27FC236}">
                <a16:creationId xmlns:a16="http://schemas.microsoft.com/office/drawing/2014/main" id="{8FEED3D1-27CA-4F6B-92A9-099173A1C1B4}"/>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3A4261D8-BD79-47EE-A447-AB02B7F8A78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833470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BF056C-BA76-4F01-A79E-13038DA5918C}"/>
              </a:ext>
            </a:extLst>
          </p:cNvPr>
          <p:cNvSpPr>
            <a:spLocks noGrp="1"/>
          </p:cNvSpPr>
          <p:nvPr>
            <p:ph type="title"/>
          </p:nvPr>
        </p:nvSpPr>
        <p:spPr/>
        <p:txBody>
          <a:bodyPr>
            <a:normAutofit fontScale="90000"/>
          </a:bodyPr>
          <a:lstStyle/>
          <a:p>
            <a:r>
              <a:rPr kumimoji="1" lang="ja-JP" altLang="en-US" dirty="0"/>
              <a:t>市区町村総面積当たり店舗数・商業事業所数と夜間光の相関</a:t>
            </a:r>
          </a:p>
        </p:txBody>
      </p:sp>
      <p:pic>
        <p:nvPicPr>
          <p:cNvPr id="7" name="コンテンツ プレースホルダー 6">
            <a:extLst>
              <a:ext uri="{FF2B5EF4-FFF2-40B4-BE49-F238E27FC236}">
                <a16:creationId xmlns:a16="http://schemas.microsoft.com/office/drawing/2014/main" id="{54F69E51-EDF2-456E-B880-E3274F425CB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669699"/>
            <a:ext cx="8229600" cy="4386964"/>
          </a:xfrm>
        </p:spPr>
      </p:pic>
      <p:sp>
        <p:nvSpPr>
          <p:cNvPr id="4" name="フッター プレースホルダー 3">
            <a:extLst>
              <a:ext uri="{FF2B5EF4-FFF2-40B4-BE49-F238E27FC236}">
                <a16:creationId xmlns:a16="http://schemas.microsoft.com/office/drawing/2014/main" id="{1A44830C-0D46-4DBA-8408-E8F7564342FF}"/>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6B65FCFF-44E4-4484-8908-40E97CE4208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3898850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0F4659-0F78-4485-9EA8-B71F2268F5EE}"/>
              </a:ext>
            </a:extLst>
          </p:cNvPr>
          <p:cNvSpPr>
            <a:spLocks noGrp="1"/>
          </p:cNvSpPr>
          <p:nvPr>
            <p:ph type="title"/>
          </p:nvPr>
        </p:nvSpPr>
        <p:spPr/>
        <p:txBody>
          <a:bodyPr>
            <a:normAutofit fontScale="90000"/>
          </a:bodyPr>
          <a:lstStyle/>
          <a:p>
            <a:r>
              <a:rPr kumimoji="1" lang="ja-JP" altLang="en-US" dirty="0"/>
              <a:t>医療従事者・設備</a:t>
            </a:r>
            <a:r>
              <a:rPr kumimoji="1" lang="ja-JP" altLang="en-US" sz="3100" dirty="0"/>
              <a:t>（人口</a:t>
            </a:r>
            <a:r>
              <a:rPr kumimoji="1" lang="en-US" altLang="ja-JP" sz="3100" dirty="0"/>
              <a:t>10</a:t>
            </a:r>
            <a:r>
              <a:rPr kumimoji="1" lang="ja-JP" altLang="en-US" sz="3100" dirty="0"/>
              <a:t>万人当たり）</a:t>
            </a:r>
            <a:r>
              <a:rPr kumimoji="1" lang="ja-JP" altLang="en-US" dirty="0"/>
              <a:t>と夜間光の相関</a:t>
            </a:r>
          </a:p>
        </p:txBody>
      </p:sp>
      <p:pic>
        <p:nvPicPr>
          <p:cNvPr id="7" name="コンテンツ プレースホルダー 6">
            <a:extLst>
              <a:ext uri="{FF2B5EF4-FFF2-40B4-BE49-F238E27FC236}">
                <a16:creationId xmlns:a16="http://schemas.microsoft.com/office/drawing/2014/main" id="{6F955C09-80C0-4EB7-A0AA-D3400641355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669699"/>
            <a:ext cx="8229600" cy="4386964"/>
          </a:xfrm>
        </p:spPr>
      </p:pic>
      <p:sp>
        <p:nvSpPr>
          <p:cNvPr id="4" name="フッター プレースホルダー 3">
            <a:extLst>
              <a:ext uri="{FF2B5EF4-FFF2-40B4-BE49-F238E27FC236}">
                <a16:creationId xmlns:a16="http://schemas.microsoft.com/office/drawing/2014/main" id="{3E98F71C-6580-4BC6-8D34-72294F17EFDB}"/>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FEEC0EBE-ABD2-47B7-B349-8477C52630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3524964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996196-037B-4532-898E-F642EF6A0786}"/>
              </a:ext>
            </a:extLst>
          </p:cNvPr>
          <p:cNvSpPr>
            <a:spLocks noGrp="1"/>
          </p:cNvSpPr>
          <p:nvPr>
            <p:ph type="title"/>
          </p:nvPr>
        </p:nvSpPr>
        <p:spPr/>
        <p:txBody>
          <a:bodyPr>
            <a:normAutofit/>
          </a:bodyPr>
          <a:lstStyle/>
          <a:p>
            <a:r>
              <a:rPr kumimoji="1" lang="ja-JP" altLang="en-US" dirty="0"/>
              <a:t>都道府県別医療従事者数</a:t>
            </a:r>
            <a:r>
              <a:rPr kumimoji="1" lang="en-US" altLang="ja-JP" sz="1600" dirty="0"/>
              <a:t>(</a:t>
            </a:r>
            <a:r>
              <a:rPr kumimoji="1" lang="ja-JP" altLang="en-US" sz="1600" dirty="0"/>
              <a:t>人口</a:t>
            </a:r>
            <a:r>
              <a:rPr kumimoji="1" lang="en-US" altLang="ja-JP" sz="1600" dirty="0"/>
              <a:t>10</a:t>
            </a:r>
            <a:r>
              <a:rPr kumimoji="1" lang="ja-JP" altLang="en-US" sz="1600" dirty="0"/>
              <a:t>万人当たり</a:t>
            </a:r>
            <a:r>
              <a:rPr kumimoji="1" lang="en-US" altLang="ja-JP" sz="1600" dirty="0"/>
              <a:t>)</a:t>
            </a:r>
            <a:endParaRPr kumimoji="1" lang="ja-JP" altLang="en-US" dirty="0"/>
          </a:p>
        </p:txBody>
      </p:sp>
      <p:pic>
        <p:nvPicPr>
          <p:cNvPr id="7" name="コンテンツ プレースホルダー 6">
            <a:extLst>
              <a:ext uri="{FF2B5EF4-FFF2-40B4-BE49-F238E27FC236}">
                <a16:creationId xmlns:a16="http://schemas.microsoft.com/office/drawing/2014/main" id="{D58AE005-0E18-4D4D-A70D-FEFEAD7CC11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796930"/>
            <a:ext cx="8229600" cy="4132503"/>
          </a:xfrm>
        </p:spPr>
      </p:pic>
      <p:sp>
        <p:nvSpPr>
          <p:cNvPr id="4" name="フッター プレースホルダー 3">
            <a:extLst>
              <a:ext uri="{FF2B5EF4-FFF2-40B4-BE49-F238E27FC236}">
                <a16:creationId xmlns:a16="http://schemas.microsoft.com/office/drawing/2014/main" id="{11234BD0-06AD-4BD6-9285-E807FC4A1292}"/>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ACA2FDE9-0C0D-4DFC-83FD-0EBD0AA50AE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31296878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CE1FE7-C0A6-4EDE-8DAF-38CED65CB2F2}"/>
              </a:ext>
            </a:extLst>
          </p:cNvPr>
          <p:cNvSpPr>
            <a:spLocks noGrp="1"/>
          </p:cNvSpPr>
          <p:nvPr>
            <p:ph type="title"/>
          </p:nvPr>
        </p:nvSpPr>
        <p:spPr/>
        <p:txBody>
          <a:bodyPr>
            <a:noAutofit/>
          </a:bodyPr>
          <a:lstStyle/>
          <a:p>
            <a:r>
              <a:rPr lang="ja-JP" altLang="en-US" sz="3600" dirty="0"/>
              <a:t>非水洗化人口・比率と夜間光の相関</a:t>
            </a:r>
            <a:endParaRPr kumimoji="1" lang="ja-JP" altLang="en-US" sz="3600" dirty="0"/>
          </a:p>
        </p:txBody>
      </p:sp>
      <p:pic>
        <p:nvPicPr>
          <p:cNvPr id="7" name="コンテンツ プレースホルダー 6">
            <a:extLst>
              <a:ext uri="{FF2B5EF4-FFF2-40B4-BE49-F238E27FC236}">
                <a16:creationId xmlns:a16="http://schemas.microsoft.com/office/drawing/2014/main" id="{403A299F-E6FD-40F8-8AC5-DF89002C031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664310"/>
            <a:ext cx="8229600" cy="4397743"/>
          </a:xfrm>
        </p:spPr>
      </p:pic>
      <p:sp>
        <p:nvSpPr>
          <p:cNvPr id="4" name="フッター プレースホルダー 3">
            <a:extLst>
              <a:ext uri="{FF2B5EF4-FFF2-40B4-BE49-F238E27FC236}">
                <a16:creationId xmlns:a16="http://schemas.microsoft.com/office/drawing/2014/main" id="{2127CE5F-6125-459C-9AC6-512BBEBB00BE}"/>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3351F986-8B5A-4B68-A673-9B46DD577EC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30718429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B52D2D-A318-4964-B74A-91E03BEB767D}"/>
              </a:ext>
            </a:extLst>
          </p:cNvPr>
          <p:cNvSpPr>
            <a:spLocks noGrp="1"/>
          </p:cNvSpPr>
          <p:nvPr>
            <p:ph type="title"/>
          </p:nvPr>
        </p:nvSpPr>
        <p:spPr/>
        <p:txBody>
          <a:bodyPr/>
          <a:lstStyle/>
          <a:p>
            <a:r>
              <a:rPr kumimoji="1" lang="ja-JP" altLang="en-US" dirty="0"/>
              <a:t>夜間光と平均賃金の相関</a:t>
            </a:r>
          </a:p>
        </p:txBody>
      </p:sp>
      <p:pic>
        <p:nvPicPr>
          <p:cNvPr id="7" name="コンテンツ プレースホルダー 6">
            <a:extLst>
              <a:ext uri="{FF2B5EF4-FFF2-40B4-BE49-F238E27FC236}">
                <a16:creationId xmlns:a16="http://schemas.microsoft.com/office/drawing/2014/main" id="{912A8ADC-ED98-4063-8743-409A1EC1FFF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660173"/>
            <a:ext cx="8229600" cy="4406017"/>
          </a:xfrm>
        </p:spPr>
      </p:pic>
      <p:sp>
        <p:nvSpPr>
          <p:cNvPr id="4" name="フッター プレースホルダー 3">
            <a:extLst>
              <a:ext uri="{FF2B5EF4-FFF2-40B4-BE49-F238E27FC236}">
                <a16:creationId xmlns:a16="http://schemas.microsoft.com/office/drawing/2014/main" id="{0822B31A-8D06-43BD-B613-FBA02719B5CF}"/>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E567A2C1-2C7D-4DC6-8F12-4E1AD8DBE08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4295396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328FC0-8AB9-4692-882C-F814412BE53B}"/>
              </a:ext>
            </a:extLst>
          </p:cNvPr>
          <p:cNvSpPr>
            <a:spLocks noGrp="1"/>
          </p:cNvSpPr>
          <p:nvPr>
            <p:ph type="title"/>
          </p:nvPr>
        </p:nvSpPr>
        <p:spPr/>
        <p:txBody>
          <a:bodyPr/>
          <a:lstStyle/>
          <a:p>
            <a:r>
              <a:rPr kumimoji="1" lang="ja-JP" altLang="en-US" dirty="0"/>
              <a:t>まとめ</a:t>
            </a:r>
            <a:r>
              <a:rPr kumimoji="1" lang="en-US" altLang="ja-JP" dirty="0"/>
              <a:t>1</a:t>
            </a:r>
            <a:endParaRPr kumimoji="1" lang="ja-JP" altLang="en-US" dirty="0"/>
          </a:p>
        </p:txBody>
      </p:sp>
      <p:sp>
        <p:nvSpPr>
          <p:cNvPr id="3" name="コンテンツ プレースホルダー 2">
            <a:extLst>
              <a:ext uri="{FF2B5EF4-FFF2-40B4-BE49-F238E27FC236}">
                <a16:creationId xmlns:a16="http://schemas.microsoft.com/office/drawing/2014/main" id="{E545EEB0-8FED-4EB9-9AED-847965D022AD}"/>
              </a:ext>
            </a:extLst>
          </p:cNvPr>
          <p:cNvSpPr>
            <a:spLocks noGrp="1"/>
          </p:cNvSpPr>
          <p:nvPr>
            <p:ph idx="1"/>
          </p:nvPr>
        </p:nvSpPr>
        <p:spPr/>
        <p:txBody>
          <a:bodyPr/>
          <a:lstStyle/>
          <a:p>
            <a:r>
              <a:rPr kumimoji="1" lang="ja-JP" altLang="en-US" dirty="0"/>
              <a:t>日本に於いて経済・社会データと夜間光の相関を調べると，以下の特徴があった．</a:t>
            </a:r>
            <a:endParaRPr kumimoji="1" lang="en-US" altLang="ja-JP" dirty="0"/>
          </a:p>
          <a:p>
            <a:pPr lvl="1"/>
            <a:r>
              <a:rPr lang="ja-JP" altLang="en-US" dirty="0"/>
              <a:t>医療・水道などの公共・社会インフラにおいては，極めて緩い相関，もしくはほぼ無相関であった．</a:t>
            </a:r>
            <a:endParaRPr lang="en-US" altLang="ja-JP" dirty="0"/>
          </a:p>
          <a:p>
            <a:pPr lvl="1"/>
            <a:r>
              <a:rPr kumimoji="1" lang="ja-JP" altLang="en-US" dirty="0"/>
              <a:t>小売業・飲食店などの店舗数</a:t>
            </a:r>
            <a:r>
              <a:rPr kumimoji="1" lang="en-US" altLang="ja-JP" dirty="0"/>
              <a:t>(</a:t>
            </a:r>
            <a:r>
              <a:rPr kumimoji="1" lang="ja-JP" altLang="en-US" dirty="0"/>
              <a:t>密度</a:t>
            </a:r>
            <a:r>
              <a:rPr kumimoji="1" lang="en-US" altLang="ja-JP" dirty="0"/>
              <a:t>)</a:t>
            </a:r>
            <a:r>
              <a:rPr kumimoji="1" lang="ja-JP" altLang="en-US" dirty="0"/>
              <a:t>とは強い相関が出た．</a:t>
            </a:r>
            <a:endParaRPr lang="en-US" altLang="ja-JP" dirty="0"/>
          </a:p>
          <a:p>
            <a:pPr lvl="1"/>
            <a:endParaRPr lang="en-US" altLang="ja-JP" dirty="0"/>
          </a:p>
        </p:txBody>
      </p:sp>
      <p:sp>
        <p:nvSpPr>
          <p:cNvPr id="4" name="フッター プレースホルダー 3">
            <a:extLst>
              <a:ext uri="{FF2B5EF4-FFF2-40B4-BE49-F238E27FC236}">
                <a16:creationId xmlns:a16="http://schemas.microsoft.com/office/drawing/2014/main" id="{707A722B-D0D7-4D51-BA16-4262BDC317B9}"/>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20618842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5D244E-41D2-445E-84C0-F9D8B48A3F8E}"/>
              </a:ext>
            </a:extLst>
          </p:cNvPr>
          <p:cNvSpPr>
            <a:spLocks noGrp="1"/>
          </p:cNvSpPr>
          <p:nvPr>
            <p:ph type="title"/>
          </p:nvPr>
        </p:nvSpPr>
        <p:spPr/>
        <p:txBody>
          <a:bodyPr/>
          <a:lstStyle/>
          <a:p>
            <a:r>
              <a:rPr kumimoji="1" lang="en-US" altLang="ja-JP" dirty="0"/>
              <a:t>AGENDA</a:t>
            </a:r>
            <a:endParaRPr kumimoji="1" lang="ja-JP" altLang="en-US" dirty="0"/>
          </a:p>
        </p:txBody>
      </p:sp>
      <p:sp>
        <p:nvSpPr>
          <p:cNvPr id="3" name="コンテンツ プレースホルダー 2">
            <a:extLst>
              <a:ext uri="{FF2B5EF4-FFF2-40B4-BE49-F238E27FC236}">
                <a16:creationId xmlns:a16="http://schemas.microsoft.com/office/drawing/2014/main" id="{7FE4ECA1-70B2-4004-AD2C-9CE3E2BF63A5}"/>
              </a:ext>
            </a:extLst>
          </p:cNvPr>
          <p:cNvSpPr>
            <a:spLocks noGrp="1"/>
          </p:cNvSpPr>
          <p:nvPr>
            <p:ph idx="1"/>
          </p:nvPr>
        </p:nvSpPr>
        <p:spPr/>
        <p:txBody>
          <a:bodyPr/>
          <a:lstStyle/>
          <a:p>
            <a:r>
              <a:rPr kumimoji="1" lang="en-US" altLang="ja-JP" dirty="0"/>
              <a:t>What’</a:t>
            </a:r>
            <a:r>
              <a:rPr kumimoji="1" lang="ja-JP" altLang="en-US" dirty="0"/>
              <a:t>ｓ 夜間光</a:t>
            </a:r>
            <a:r>
              <a:rPr kumimoji="1" lang="en-US" altLang="ja-JP" dirty="0"/>
              <a:t>(</a:t>
            </a:r>
            <a:r>
              <a:rPr kumimoji="1" lang="ja-JP" altLang="en-US" dirty="0"/>
              <a:t>先行研究</a:t>
            </a:r>
            <a:r>
              <a:rPr kumimoji="1" lang="en-US" altLang="ja-JP" dirty="0"/>
              <a:t>)</a:t>
            </a:r>
          </a:p>
          <a:p>
            <a:r>
              <a:rPr kumimoji="1" lang="ja-JP" altLang="en-US" dirty="0"/>
              <a:t>日本における夜間光と経済指標の関連</a:t>
            </a:r>
            <a:endParaRPr kumimoji="1" lang="en-US" altLang="ja-JP" dirty="0"/>
          </a:p>
          <a:p>
            <a:pPr lvl="1"/>
            <a:r>
              <a:rPr lang="ja-JP" altLang="en-US" dirty="0"/>
              <a:t>まとめ</a:t>
            </a:r>
            <a:r>
              <a:rPr lang="en-US" altLang="ja-JP" dirty="0"/>
              <a:t>1</a:t>
            </a:r>
          </a:p>
          <a:p>
            <a:r>
              <a:rPr kumimoji="1" lang="ja-JP" altLang="en-US" b="1" dirty="0"/>
              <a:t>観光地における夜間光と経済・社会データ</a:t>
            </a:r>
            <a:endParaRPr kumimoji="1" lang="en-US" altLang="ja-JP" b="1" dirty="0"/>
          </a:p>
          <a:p>
            <a:pPr lvl="1"/>
            <a:r>
              <a:rPr lang="ja-JP" altLang="en-US" dirty="0"/>
              <a:t>新潟県魚沼郡湯沢町の事例</a:t>
            </a:r>
            <a:endParaRPr kumimoji="1" lang="en-US" altLang="ja-JP" dirty="0"/>
          </a:p>
          <a:p>
            <a:r>
              <a:rPr lang="ja-JP" altLang="en-US" dirty="0"/>
              <a:t>宿泊旅行目的と都道府県別夜間光，</a:t>
            </a:r>
            <a:r>
              <a:rPr lang="en-US" altLang="ja-JP" dirty="0"/>
              <a:t>GOTO</a:t>
            </a:r>
            <a:r>
              <a:rPr lang="ja-JP" altLang="en-US" dirty="0"/>
              <a:t>について</a:t>
            </a:r>
            <a:endParaRPr lang="en-US" altLang="ja-JP" dirty="0"/>
          </a:p>
          <a:p>
            <a:pPr lvl="1"/>
            <a:r>
              <a:rPr kumimoji="1" lang="ja-JP" altLang="en-US" dirty="0"/>
              <a:t>まとめ</a:t>
            </a:r>
            <a:r>
              <a:rPr kumimoji="1" lang="en-US" altLang="ja-JP" dirty="0"/>
              <a:t>3</a:t>
            </a:r>
          </a:p>
        </p:txBody>
      </p:sp>
      <p:sp>
        <p:nvSpPr>
          <p:cNvPr id="4" name="フッター プレースホルダー 3">
            <a:extLst>
              <a:ext uri="{FF2B5EF4-FFF2-40B4-BE49-F238E27FC236}">
                <a16:creationId xmlns:a16="http://schemas.microsoft.com/office/drawing/2014/main" id="{70C0882E-097F-4EAF-A2C8-331A531B20A1}"/>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1798301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6C3EAA-A54F-4FAD-AB3F-8B393F77BB25}"/>
              </a:ext>
            </a:extLst>
          </p:cNvPr>
          <p:cNvSpPr>
            <a:spLocks noGrp="1"/>
          </p:cNvSpPr>
          <p:nvPr>
            <p:ph type="title"/>
          </p:nvPr>
        </p:nvSpPr>
        <p:spPr/>
        <p:txBody>
          <a:bodyPr>
            <a:normAutofit/>
          </a:bodyPr>
          <a:lstStyle/>
          <a:p>
            <a:r>
              <a:rPr kumimoji="1" lang="ja-JP" altLang="en-US" dirty="0"/>
              <a:t>顔と名前を覚えてください</a:t>
            </a:r>
          </a:p>
        </p:txBody>
      </p:sp>
      <p:pic>
        <p:nvPicPr>
          <p:cNvPr id="7" name="コンテンツ プレースホルダー 6">
            <a:extLst>
              <a:ext uri="{FF2B5EF4-FFF2-40B4-BE49-F238E27FC236}">
                <a16:creationId xmlns:a16="http://schemas.microsoft.com/office/drawing/2014/main" id="{D9941B93-062D-4BF4-BFF9-E142E00C884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824831"/>
            <a:ext cx="3810000" cy="4124325"/>
          </a:xfrm>
        </p:spPr>
      </p:pic>
      <p:sp>
        <p:nvSpPr>
          <p:cNvPr id="4" name="フッター プレースホルダー 3">
            <a:extLst>
              <a:ext uri="{FF2B5EF4-FFF2-40B4-BE49-F238E27FC236}">
                <a16:creationId xmlns:a16="http://schemas.microsoft.com/office/drawing/2014/main" id="{3FFE4643-62C3-49C5-9FDB-4A8BA7E8C66A}"/>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
        <p:nvSpPr>
          <p:cNvPr id="8" name="テキスト ボックス 7">
            <a:extLst>
              <a:ext uri="{FF2B5EF4-FFF2-40B4-BE49-F238E27FC236}">
                <a16:creationId xmlns:a16="http://schemas.microsoft.com/office/drawing/2014/main" id="{DF8E0C9D-1D3F-44FE-9F24-E07304743056}"/>
              </a:ext>
            </a:extLst>
          </p:cNvPr>
          <p:cNvSpPr txBox="1"/>
          <p:nvPr/>
        </p:nvSpPr>
        <p:spPr>
          <a:xfrm>
            <a:off x="4572000" y="1824831"/>
            <a:ext cx="4083169" cy="1815882"/>
          </a:xfrm>
          <a:prstGeom prst="rect">
            <a:avLst/>
          </a:prstGeom>
          <a:noFill/>
        </p:spPr>
        <p:txBody>
          <a:bodyPr wrap="none" rtlCol="0">
            <a:spAutoFit/>
          </a:bodyPr>
          <a:lstStyle/>
          <a:p>
            <a:r>
              <a:rPr kumimoji="1" lang="ja-JP" altLang="en-US" sz="4400" dirty="0">
                <a:latin typeface="游ゴシック" panose="020B0400000000000000" pitchFamily="50" charset="-128"/>
                <a:ea typeface="游ゴシック" panose="020B0400000000000000" pitchFamily="50" charset="-128"/>
              </a:rPr>
              <a:t>大</a:t>
            </a:r>
            <a:r>
              <a:rPr kumimoji="1" lang="ja-JP" altLang="en-US" sz="2400" dirty="0">
                <a:latin typeface="游ゴシック" panose="020B0400000000000000" pitchFamily="50" charset="-128"/>
                <a:ea typeface="游ゴシック" panose="020B0400000000000000" pitchFamily="50" charset="-128"/>
              </a:rPr>
              <a:t>きなデータの，</a:t>
            </a:r>
            <a:r>
              <a:rPr lang="ja-JP" altLang="en-US" sz="2400" dirty="0">
                <a:latin typeface="游ゴシック" panose="020B0400000000000000" pitchFamily="50" charset="-128"/>
                <a:ea typeface="游ゴシック" panose="020B0400000000000000" pitchFamily="50" charset="-128"/>
              </a:rPr>
              <a:t>お</a:t>
            </a:r>
            <a:r>
              <a:rPr lang="ja-JP" altLang="en-US" sz="4400" dirty="0">
                <a:latin typeface="游ゴシック" panose="020B0400000000000000" pitchFamily="50" charset="-128"/>
                <a:ea typeface="游ゴシック" panose="020B0400000000000000" pitchFamily="50" charset="-128"/>
              </a:rPr>
              <a:t>友</a:t>
            </a:r>
            <a:r>
              <a:rPr lang="ja-JP" altLang="en-US" sz="2400" dirty="0">
                <a:latin typeface="游ゴシック" panose="020B0400000000000000" pitchFamily="50" charset="-128"/>
                <a:ea typeface="游ゴシック" panose="020B0400000000000000" pitchFamily="50" charset="-128"/>
              </a:rPr>
              <a:t>達</a:t>
            </a:r>
            <a:endParaRPr lang="en-US" altLang="ja-JP" sz="2400" dirty="0">
              <a:latin typeface="游ゴシック" panose="020B0400000000000000" pitchFamily="50" charset="-128"/>
              <a:ea typeface="游ゴシック" panose="020B0400000000000000" pitchFamily="50" charset="-128"/>
            </a:endParaRPr>
          </a:p>
          <a:p>
            <a:r>
              <a:rPr kumimoji="1" lang="ja-JP" altLang="en-US" sz="4400" dirty="0">
                <a:latin typeface="游ゴシック" panose="020B0400000000000000" pitchFamily="50" charset="-128"/>
                <a:ea typeface="游ゴシック" panose="020B0400000000000000" pitchFamily="50" charset="-128"/>
              </a:rPr>
              <a:t>ビッグデータ</a:t>
            </a:r>
            <a:r>
              <a:rPr kumimoji="1" lang="ja-JP" altLang="en-US" sz="2400" dirty="0">
                <a:latin typeface="游ゴシック" panose="020B0400000000000000" pitchFamily="50" charset="-128"/>
                <a:ea typeface="游ゴシック" panose="020B0400000000000000" pitchFamily="50" charset="-128"/>
              </a:rPr>
              <a:t>の</a:t>
            </a:r>
            <a:endParaRPr kumimoji="1" lang="en-US" altLang="ja-JP" sz="2400" dirty="0">
              <a:latin typeface="游ゴシック" panose="020B0400000000000000" pitchFamily="50" charset="-128"/>
              <a:ea typeface="游ゴシック" panose="020B0400000000000000" pitchFamily="50" charset="-128"/>
            </a:endParaRPr>
          </a:p>
          <a:p>
            <a:r>
              <a:rPr kumimoji="1" lang="ja-JP" altLang="en-US" sz="2400" dirty="0">
                <a:latin typeface="游ゴシック" panose="020B0400000000000000" pitchFamily="50" charset="-128"/>
                <a:ea typeface="游ゴシック" panose="020B0400000000000000" pitchFamily="50" charset="-128"/>
              </a:rPr>
              <a:t>大友です</a:t>
            </a:r>
          </a:p>
        </p:txBody>
      </p:sp>
    </p:spTree>
    <p:extLst>
      <p:ext uri="{BB962C8B-B14F-4D97-AF65-F5344CB8AC3E}">
        <p14:creationId xmlns:p14="http://schemas.microsoft.com/office/powerpoint/2010/main" val="16719256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マップ&#10;&#10;自動的に生成された説明">
            <a:extLst>
              <a:ext uri="{FF2B5EF4-FFF2-40B4-BE49-F238E27FC236}">
                <a16:creationId xmlns:a16="http://schemas.microsoft.com/office/drawing/2014/main" id="{D62ADD9C-EB8C-4039-B947-E90F104CAD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53" y="1600200"/>
            <a:ext cx="4473736" cy="4226720"/>
          </a:xfrm>
          <a:prstGeom prst="rect">
            <a:avLst/>
          </a:prstGeom>
        </p:spPr>
      </p:pic>
      <p:grpSp>
        <p:nvGrpSpPr>
          <p:cNvPr id="10" name="グループ化 9">
            <a:extLst>
              <a:ext uri="{FF2B5EF4-FFF2-40B4-BE49-F238E27FC236}">
                <a16:creationId xmlns:a16="http://schemas.microsoft.com/office/drawing/2014/main" id="{0E0C39A8-B555-43E3-9A33-55E89467460B}"/>
              </a:ext>
            </a:extLst>
          </p:cNvPr>
          <p:cNvGrpSpPr/>
          <p:nvPr/>
        </p:nvGrpSpPr>
        <p:grpSpPr>
          <a:xfrm>
            <a:off x="5170050" y="1600200"/>
            <a:ext cx="3516750" cy="2263314"/>
            <a:chOff x="5364088" y="2130056"/>
            <a:chExt cx="3516750" cy="2263314"/>
          </a:xfrm>
        </p:grpSpPr>
        <p:pic>
          <p:nvPicPr>
            <p:cNvPr id="8" name="図 7" descr="波に乗っている人&#10;&#10;自動的に生成された説明">
              <a:extLst>
                <a:ext uri="{FF2B5EF4-FFF2-40B4-BE49-F238E27FC236}">
                  <a16:creationId xmlns:a16="http://schemas.microsoft.com/office/drawing/2014/main" id="{96A369DC-15C8-49CE-BA16-96C5D1A3C2D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64088" y="2130056"/>
              <a:ext cx="3516750" cy="2263314"/>
            </a:xfrm>
            <a:prstGeom prst="rect">
              <a:avLst/>
            </a:prstGeom>
          </p:spPr>
        </p:pic>
        <p:sp>
          <p:nvSpPr>
            <p:cNvPr id="9" name="正方形/長方形 8">
              <a:extLst>
                <a:ext uri="{FF2B5EF4-FFF2-40B4-BE49-F238E27FC236}">
                  <a16:creationId xmlns:a16="http://schemas.microsoft.com/office/drawing/2014/main" id="{7C7BB38E-F343-476E-9E7F-D94506D82F70}"/>
                </a:ext>
              </a:extLst>
            </p:cNvPr>
            <p:cNvSpPr/>
            <p:nvPr/>
          </p:nvSpPr>
          <p:spPr>
            <a:xfrm>
              <a:off x="6444208" y="2924944"/>
              <a:ext cx="360040" cy="5040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 name="タイトル 1">
            <a:extLst>
              <a:ext uri="{FF2B5EF4-FFF2-40B4-BE49-F238E27FC236}">
                <a16:creationId xmlns:a16="http://schemas.microsoft.com/office/drawing/2014/main" id="{523EAB9F-51A2-49E3-B7ED-BFDF049D0CA3}"/>
              </a:ext>
            </a:extLst>
          </p:cNvPr>
          <p:cNvSpPr>
            <a:spLocks noGrp="1"/>
          </p:cNvSpPr>
          <p:nvPr>
            <p:ph type="title"/>
          </p:nvPr>
        </p:nvSpPr>
        <p:spPr/>
        <p:txBody>
          <a:bodyPr/>
          <a:lstStyle/>
          <a:p>
            <a:r>
              <a:rPr lang="ja-JP" altLang="en-US" dirty="0"/>
              <a:t>新潟県魚沼郡湯沢町はどこ</a:t>
            </a:r>
            <a:r>
              <a:rPr kumimoji="1" lang="ja-JP" altLang="en-US" dirty="0"/>
              <a:t>？</a:t>
            </a:r>
          </a:p>
        </p:txBody>
      </p:sp>
      <p:sp>
        <p:nvSpPr>
          <p:cNvPr id="4" name="フッター プレースホルダー 3">
            <a:extLst>
              <a:ext uri="{FF2B5EF4-FFF2-40B4-BE49-F238E27FC236}">
                <a16:creationId xmlns:a16="http://schemas.microsoft.com/office/drawing/2014/main" id="{56DF0335-D589-478A-80AF-E117F56C130A}"/>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
        <p:nvSpPr>
          <p:cNvPr id="13" name="正方形/長方形 12">
            <a:extLst>
              <a:ext uri="{FF2B5EF4-FFF2-40B4-BE49-F238E27FC236}">
                <a16:creationId xmlns:a16="http://schemas.microsoft.com/office/drawing/2014/main" id="{B7BE4DEB-84F8-4FC6-9FCF-319FF4794363}"/>
              </a:ext>
            </a:extLst>
          </p:cNvPr>
          <p:cNvSpPr/>
          <p:nvPr/>
        </p:nvSpPr>
        <p:spPr>
          <a:xfrm>
            <a:off x="4966889" y="4046076"/>
            <a:ext cx="3803515" cy="6123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solidFill>
                  <a:schemeClr val="tx1"/>
                </a:solidFill>
                <a:latin typeface="游ゴシック" panose="020B0400000000000000" pitchFamily="50" charset="-128"/>
                <a:ea typeface="游ゴシック" panose="020B0400000000000000" pitchFamily="50" charset="-128"/>
              </a:rPr>
              <a:t>何が観光資源だったのか？何で有名だったのか？</a:t>
            </a:r>
            <a:endParaRPr kumimoji="1" lang="en-US" altLang="ja-JP" sz="1200" b="1" dirty="0">
              <a:solidFill>
                <a:schemeClr val="tx1"/>
              </a:solidFill>
              <a:latin typeface="游ゴシック" panose="020B0400000000000000" pitchFamily="50" charset="-128"/>
              <a:ea typeface="游ゴシック" panose="020B0400000000000000" pitchFamily="50" charset="-128"/>
            </a:endParaRPr>
          </a:p>
          <a:p>
            <a:pPr algn="ctr"/>
            <a:r>
              <a:rPr kumimoji="1" lang="ja-JP" altLang="en-US" sz="1000" dirty="0">
                <a:solidFill>
                  <a:schemeClr val="tx1"/>
                </a:solidFill>
                <a:latin typeface="游ゴシック" panose="020B0400000000000000" pitchFamily="50" charset="-128"/>
                <a:ea typeface="游ゴシック" panose="020B0400000000000000" pitchFamily="50" charset="-128"/>
              </a:rPr>
              <a:t>こちらの</a:t>
            </a:r>
            <a:r>
              <a:rPr kumimoji="1" lang="en-US" altLang="ja-JP" sz="1000" dirty="0">
                <a:solidFill>
                  <a:schemeClr val="tx1"/>
                </a:solidFill>
                <a:latin typeface="游ゴシック" panose="020B0400000000000000" pitchFamily="50" charset="-128"/>
                <a:ea typeface="游ゴシック" panose="020B0400000000000000" pitchFamily="50" charset="-128"/>
              </a:rPr>
              <a:t>CM</a:t>
            </a:r>
            <a:r>
              <a:rPr kumimoji="1" lang="ja-JP" altLang="en-US" sz="1000" dirty="0">
                <a:solidFill>
                  <a:schemeClr val="tx1"/>
                </a:solidFill>
                <a:latin typeface="游ゴシック" panose="020B0400000000000000" pitchFamily="50" charset="-128"/>
                <a:ea typeface="游ゴシック" panose="020B0400000000000000" pitchFamily="50" charset="-128"/>
              </a:rPr>
              <a:t>をご覧ください</a:t>
            </a:r>
            <a:r>
              <a:rPr kumimoji="1" lang="en-US" altLang="ja-JP" sz="1000" dirty="0">
                <a:solidFill>
                  <a:schemeClr val="tx1"/>
                </a:solidFill>
                <a:latin typeface="游ゴシック" panose="020B0400000000000000" pitchFamily="50" charset="-128"/>
                <a:ea typeface="游ゴシック" panose="020B0400000000000000" pitchFamily="50" charset="-128"/>
              </a:rPr>
              <a:t>…</a:t>
            </a:r>
          </a:p>
          <a:p>
            <a:pPr algn="ctr"/>
            <a:r>
              <a:rPr kumimoji="1" lang="en-US" altLang="ja-JP" sz="1000" dirty="0">
                <a:solidFill>
                  <a:schemeClr val="tx1"/>
                </a:solidFill>
                <a:latin typeface="游ゴシック" panose="020B0400000000000000" pitchFamily="50" charset="-128"/>
                <a:ea typeface="游ゴシック" panose="020B0400000000000000" pitchFamily="50" charset="-128"/>
                <a:hlinkClick r:id="rId5"/>
              </a:rPr>
              <a:t>https://www.youtube.com/watch?v=lgJGlirruDQ&amp;t=37s</a:t>
            </a:r>
            <a:endParaRPr kumimoji="1" lang="en-US" altLang="ja-JP" sz="1000" dirty="0">
              <a:solidFill>
                <a:schemeClr val="tx1"/>
              </a:solidFill>
              <a:latin typeface="游ゴシック" panose="020B0400000000000000" pitchFamily="50" charset="-128"/>
              <a:ea typeface="游ゴシック" panose="020B0400000000000000" pitchFamily="50" charset="-128"/>
            </a:endParaRPr>
          </a:p>
          <a:p>
            <a:pPr algn="ctr"/>
            <a:r>
              <a:rPr lang="ja-JP" altLang="en-US" sz="1000" dirty="0">
                <a:solidFill>
                  <a:schemeClr val="tx1"/>
                </a:solidFill>
                <a:latin typeface="游ゴシック" panose="020B0400000000000000" pitchFamily="50" charset="-128"/>
                <a:ea typeface="游ゴシック" panose="020B0400000000000000" pitchFamily="50" charset="-128"/>
              </a:rPr>
              <a:t>あるいは，この映画をご存じの方も多いかと思います．</a:t>
            </a:r>
            <a:endParaRPr lang="en-US" altLang="ja-JP" sz="1000" dirty="0">
              <a:solidFill>
                <a:schemeClr val="tx1"/>
              </a:solidFill>
              <a:latin typeface="游ゴシック" panose="020B0400000000000000" pitchFamily="50" charset="-128"/>
              <a:ea typeface="游ゴシック" panose="020B0400000000000000" pitchFamily="50" charset="-128"/>
            </a:endParaRPr>
          </a:p>
          <a:p>
            <a:pPr algn="ctr"/>
            <a:endParaRPr kumimoji="1" lang="ja-JP" altLang="en-US" sz="1000" dirty="0">
              <a:solidFill>
                <a:schemeClr val="tx1"/>
              </a:solidFill>
              <a:latin typeface="游ゴシック" panose="020B0400000000000000" pitchFamily="50" charset="-128"/>
              <a:ea typeface="游ゴシック" panose="020B0400000000000000" pitchFamily="50" charset="-128"/>
            </a:endParaRPr>
          </a:p>
        </p:txBody>
      </p:sp>
      <p:pic>
        <p:nvPicPr>
          <p:cNvPr id="16" name="図 15" descr="グラフィカル ユーザー インターフェイス, アプリケーション, Web サイト&#10;&#10;自動的に生成された説明">
            <a:extLst>
              <a:ext uri="{FF2B5EF4-FFF2-40B4-BE49-F238E27FC236}">
                <a16:creationId xmlns:a16="http://schemas.microsoft.com/office/drawing/2014/main" id="{F2403897-41BB-41E9-926A-F17DC3C47EA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170050" y="4597092"/>
            <a:ext cx="3551324" cy="1290878"/>
          </a:xfrm>
          <a:prstGeom prst="rect">
            <a:avLst/>
          </a:prstGeom>
        </p:spPr>
      </p:pic>
      <p:sp>
        <p:nvSpPr>
          <p:cNvPr id="17" name="テキスト ボックス 16">
            <a:extLst>
              <a:ext uri="{FF2B5EF4-FFF2-40B4-BE49-F238E27FC236}">
                <a16:creationId xmlns:a16="http://schemas.microsoft.com/office/drawing/2014/main" id="{28CC8F76-6E00-485E-AE53-AA5EA3B99F8C}"/>
              </a:ext>
            </a:extLst>
          </p:cNvPr>
          <p:cNvSpPr txBox="1"/>
          <p:nvPr/>
        </p:nvSpPr>
        <p:spPr>
          <a:xfrm>
            <a:off x="422626" y="5887970"/>
            <a:ext cx="1980029" cy="246221"/>
          </a:xfrm>
          <a:prstGeom prst="rect">
            <a:avLst/>
          </a:prstGeom>
          <a:noFill/>
        </p:spPr>
        <p:txBody>
          <a:bodyPr wrap="none" rtlCol="0">
            <a:spAutoFit/>
          </a:bodyPr>
          <a:lstStyle/>
          <a:p>
            <a:r>
              <a:rPr kumimoji="1" lang="ja-JP" altLang="en-US" sz="1000" dirty="0">
                <a:latin typeface="游ゴシック" panose="020B0400000000000000" pitchFamily="50" charset="-128"/>
                <a:ea typeface="游ゴシック" panose="020B0400000000000000" pitchFamily="50" charset="-128"/>
              </a:rPr>
              <a:t>地理院地図をもとに，筆者作成</a:t>
            </a:r>
          </a:p>
        </p:txBody>
      </p:sp>
      <p:sp>
        <p:nvSpPr>
          <p:cNvPr id="18" name="テキスト ボックス 17">
            <a:extLst>
              <a:ext uri="{FF2B5EF4-FFF2-40B4-BE49-F238E27FC236}">
                <a16:creationId xmlns:a16="http://schemas.microsoft.com/office/drawing/2014/main" id="{20F21A50-1DF1-47A3-92AA-29695AB0B278}"/>
              </a:ext>
            </a:extLst>
          </p:cNvPr>
          <p:cNvSpPr txBox="1"/>
          <p:nvPr/>
        </p:nvSpPr>
        <p:spPr>
          <a:xfrm>
            <a:off x="5121020" y="5887969"/>
            <a:ext cx="2008883" cy="246221"/>
          </a:xfrm>
          <a:prstGeom prst="rect">
            <a:avLst/>
          </a:prstGeom>
          <a:noFill/>
        </p:spPr>
        <p:txBody>
          <a:bodyPr wrap="none" rtlCol="0">
            <a:spAutoFit/>
          </a:bodyPr>
          <a:lstStyle/>
          <a:p>
            <a:r>
              <a:rPr lang="en-US" altLang="ja-JP" sz="1000" dirty="0">
                <a:latin typeface="游ゴシック" panose="020B0400000000000000" pitchFamily="50" charset="-128"/>
                <a:ea typeface="游ゴシック" panose="020B0400000000000000" pitchFamily="50" charset="-128"/>
              </a:rPr>
              <a:t>Google</a:t>
            </a:r>
            <a:r>
              <a:rPr lang="ja-JP" altLang="en-US" sz="1000" dirty="0">
                <a:latin typeface="游ゴシック" panose="020B0400000000000000" pitchFamily="50" charset="-128"/>
                <a:ea typeface="游ゴシック" panose="020B0400000000000000" pitchFamily="50" charset="-128"/>
              </a:rPr>
              <a:t>検索</a:t>
            </a:r>
            <a:r>
              <a:rPr kumimoji="1" lang="ja-JP" altLang="en-US" sz="1000" dirty="0">
                <a:latin typeface="游ゴシック" panose="020B0400000000000000" pitchFamily="50" charset="-128"/>
                <a:ea typeface="游ゴシック" panose="020B0400000000000000" pitchFamily="50" charset="-128"/>
              </a:rPr>
              <a:t>をもとに，筆者作成</a:t>
            </a:r>
          </a:p>
        </p:txBody>
      </p:sp>
    </p:spTree>
    <p:extLst>
      <p:ext uri="{BB962C8B-B14F-4D97-AF65-F5344CB8AC3E}">
        <p14:creationId xmlns:p14="http://schemas.microsoft.com/office/powerpoint/2010/main" val="2572064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3D8E780-866D-42B6-BCE9-8C59BE5110BA}"/>
              </a:ext>
            </a:extLst>
          </p:cNvPr>
          <p:cNvSpPr>
            <a:spLocks noGrp="1"/>
          </p:cNvSpPr>
          <p:nvPr>
            <p:ph type="title"/>
          </p:nvPr>
        </p:nvSpPr>
        <p:spPr/>
        <p:txBody>
          <a:bodyPr>
            <a:normAutofit/>
          </a:bodyPr>
          <a:lstStyle/>
          <a:p>
            <a:r>
              <a:rPr kumimoji="1" lang="ja-JP" altLang="en-US" dirty="0"/>
              <a:t>筆者の趣味によるものです</a:t>
            </a:r>
          </a:p>
        </p:txBody>
      </p:sp>
      <p:pic>
        <p:nvPicPr>
          <p:cNvPr id="6" name="コンテンツ プレースホルダー 5" descr="テキスト, 手紙&#10;&#10;自動的に生成された説明">
            <a:extLst>
              <a:ext uri="{FF2B5EF4-FFF2-40B4-BE49-F238E27FC236}">
                <a16:creationId xmlns:a16="http://schemas.microsoft.com/office/drawing/2014/main" id="{3834C08C-BF93-4022-95AF-5FAF63F63FDB}"/>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881832" y="1586970"/>
            <a:ext cx="3394472" cy="4525963"/>
          </a:xfrm>
        </p:spPr>
      </p:pic>
      <p:sp>
        <p:nvSpPr>
          <p:cNvPr id="4" name="フッター プレースホルダー 3">
            <a:extLst>
              <a:ext uri="{FF2B5EF4-FFF2-40B4-BE49-F238E27FC236}">
                <a16:creationId xmlns:a16="http://schemas.microsoft.com/office/drawing/2014/main" id="{FD6553E9-25F0-4BD2-8F3D-6951D4B87080}"/>
              </a:ext>
            </a:extLst>
          </p:cNvPr>
          <p:cNvSpPr>
            <a:spLocks noGrp="1"/>
          </p:cNvSpPr>
          <p:nvPr>
            <p:ph type="ftr" sz="quarter" idx="11"/>
          </p:nvPr>
        </p:nvSpPr>
        <p:spPr/>
        <p:txBody>
          <a:bodyPr/>
          <a:lstStyle/>
          <a:p>
            <a:r>
              <a:rPr kumimoji="1" lang="en-US" altLang="ja-JP" dirty="0"/>
              <a:t>GEOJACKASS, All Rights Reserved</a:t>
            </a:r>
            <a:endParaRPr kumimoji="1" lang="ja-JP" altLang="en-US" dirty="0"/>
          </a:p>
        </p:txBody>
      </p:sp>
      <p:sp>
        <p:nvSpPr>
          <p:cNvPr id="7" name="テキスト ボックス 6">
            <a:extLst>
              <a:ext uri="{FF2B5EF4-FFF2-40B4-BE49-F238E27FC236}">
                <a16:creationId xmlns:a16="http://schemas.microsoft.com/office/drawing/2014/main" id="{C3287B8B-9CBB-4CD1-97A3-49CC7AB966A9}"/>
              </a:ext>
            </a:extLst>
          </p:cNvPr>
          <p:cNvSpPr txBox="1"/>
          <p:nvPr/>
        </p:nvSpPr>
        <p:spPr>
          <a:xfrm>
            <a:off x="855924" y="6074516"/>
            <a:ext cx="6840760" cy="415498"/>
          </a:xfrm>
          <a:prstGeom prst="rect">
            <a:avLst/>
          </a:prstGeom>
          <a:noFill/>
        </p:spPr>
        <p:txBody>
          <a:bodyPr wrap="square" rtlCol="0">
            <a:spAutoFit/>
          </a:bodyPr>
          <a:lstStyle/>
          <a:p>
            <a:r>
              <a:rPr kumimoji="1" lang="ja-JP" altLang="en-US" sz="1050" dirty="0">
                <a:latin typeface="游ゴシック" panose="020B0400000000000000" pitchFamily="50" charset="-128"/>
                <a:ea typeface="游ゴシック" panose="020B0400000000000000" pitchFamily="50" charset="-128"/>
              </a:rPr>
              <a:t>*安心してください，そんなに上手くはありません</a:t>
            </a:r>
            <a:r>
              <a:rPr lang="ja-JP" altLang="en-US" sz="1050" dirty="0">
                <a:latin typeface="游ゴシック" panose="020B0400000000000000" pitchFamily="50" charset="-128"/>
                <a:ea typeface="游ゴシック" panose="020B0400000000000000" pitchFamily="50" charset="-128"/>
              </a:rPr>
              <a:t>．</a:t>
            </a:r>
            <a:endParaRPr lang="en-US" altLang="ja-JP" sz="1050" dirty="0">
              <a:latin typeface="游ゴシック" panose="020B0400000000000000" pitchFamily="50" charset="-128"/>
              <a:ea typeface="游ゴシック" panose="020B0400000000000000" pitchFamily="50" charset="-128"/>
            </a:endParaRPr>
          </a:p>
          <a:p>
            <a:r>
              <a:rPr lang="ja-JP" altLang="en-US" sz="1050" dirty="0">
                <a:latin typeface="游ゴシック" panose="020B0400000000000000" pitchFamily="50" charset="-128"/>
                <a:ea typeface="游ゴシック" panose="020B0400000000000000" pitchFamily="50" charset="-128"/>
              </a:rPr>
              <a:t>ちなみに，僕が検定を取得した時にはバブル崩壊からずいぶん経過して</a:t>
            </a:r>
            <a:r>
              <a:rPr lang="ja-JP" altLang="en-US" sz="1050">
                <a:latin typeface="游ゴシック" panose="020B0400000000000000" pitchFamily="50" charset="-128"/>
                <a:ea typeface="游ゴシック" panose="020B0400000000000000" pitchFamily="50" charset="-128"/>
              </a:rPr>
              <a:t>おり，バブル世代</a:t>
            </a:r>
            <a:r>
              <a:rPr lang="ja-JP" altLang="en-US" sz="1050" dirty="0">
                <a:latin typeface="游ゴシック" panose="020B0400000000000000" pitchFamily="50" charset="-128"/>
                <a:ea typeface="游ゴシック" panose="020B0400000000000000" pitchFamily="50" charset="-128"/>
              </a:rPr>
              <a:t>ではありません．</a:t>
            </a:r>
            <a:endParaRPr kumimoji="1" lang="ja-JP" altLang="en-US" sz="1050" dirty="0">
              <a:latin typeface="游ゴシック" panose="020B0400000000000000" pitchFamily="50" charset="-128"/>
              <a:ea typeface="游ゴシック" panose="020B0400000000000000" pitchFamily="50" charset="-128"/>
            </a:endParaRPr>
          </a:p>
        </p:txBody>
      </p:sp>
      <p:pic>
        <p:nvPicPr>
          <p:cNvPr id="9" name="図 8" descr="文字が書かれている&#10;&#10;低い精度で自動的に生成された説明">
            <a:extLst>
              <a:ext uri="{FF2B5EF4-FFF2-40B4-BE49-F238E27FC236}">
                <a16:creationId xmlns:a16="http://schemas.microsoft.com/office/drawing/2014/main" id="{EAA6CC9B-CC1D-492E-B09A-1561DC1051D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88024" y="1586971"/>
            <a:ext cx="3394471" cy="4525962"/>
          </a:xfrm>
          <a:prstGeom prst="rect">
            <a:avLst/>
          </a:prstGeom>
        </p:spPr>
      </p:pic>
    </p:spTree>
    <p:extLst>
      <p:ext uri="{BB962C8B-B14F-4D97-AF65-F5344CB8AC3E}">
        <p14:creationId xmlns:p14="http://schemas.microsoft.com/office/powerpoint/2010/main" val="32987430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noAutofit/>
          </a:bodyPr>
          <a:lstStyle/>
          <a:p>
            <a:r>
              <a:rPr lang="ja-JP" altLang="en-US" sz="2800" dirty="0"/>
              <a:t>スキー観光客数と日経平均株価の時系列グラフ</a:t>
            </a:r>
            <a:endParaRPr kumimoji="1" lang="ja-JP" altLang="en-US" sz="2800" dirty="0"/>
          </a:p>
        </p:txBody>
      </p:sp>
      <p:pic>
        <p:nvPicPr>
          <p:cNvPr id="7" name="コンテンツ プレースホルダー 6" descr="グラフ, 折れ線グラフ&#10;&#10;自動的に生成された説明">
            <a:extLst>
              <a:ext uri="{FF2B5EF4-FFF2-40B4-BE49-F238E27FC236}">
                <a16:creationId xmlns:a16="http://schemas.microsoft.com/office/drawing/2014/main" id="{58B21109-5FE9-4DE6-9225-2A3A6C67CB3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746334"/>
            <a:ext cx="8229600" cy="4233695"/>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10" name="図 9" descr="ロゴ が含まれている画像&#10;&#10;自動的に生成された説明">
            <a:extLst>
              <a:ext uri="{FF2B5EF4-FFF2-40B4-BE49-F238E27FC236}">
                <a16:creationId xmlns:a16="http://schemas.microsoft.com/office/drawing/2014/main" id="{FF3425B6-9346-410E-990F-791DB8623A1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DD01B727-4A56-403E-9628-55D5FC80D549}"/>
              </a:ext>
            </a:extLst>
          </p:cNvPr>
          <p:cNvSpPr txBox="1"/>
          <p:nvPr/>
        </p:nvSpPr>
        <p:spPr>
          <a:xfrm>
            <a:off x="1766584" y="6014301"/>
            <a:ext cx="5610831"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Time series graph of the number of ski tourists and the Nikkei225</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34392507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noAutofit/>
          </a:bodyPr>
          <a:lstStyle/>
          <a:p>
            <a:r>
              <a:rPr lang="ja-JP" altLang="en-US" sz="2800" dirty="0"/>
              <a:t>スキー観光客数と基準収入額の時系列グラフ</a:t>
            </a:r>
            <a:endParaRPr kumimoji="1" lang="ja-JP" altLang="en-US" sz="6000" dirty="0"/>
          </a:p>
        </p:txBody>
      </p:sp>
      <p:pic>
        <p:nvPicPr>
          <p:cNvPr id="7" name="コンテンツ プレースホルダー 6" descr="グラフ, 折れ線グラフ&#10;&#10;自動的に生成された説明">
            <a:extLst>
              <a:ext uri="{FF2B5EF4-FFF2-40B4-BE49-F238E27FC236}">
                <a16:creationId xmlns:a16="http://schemas.microsoft.com/office/drawing/2014/main" id="{EE7FEC9F-8BCC-436D-8FF3-CAB8B532EA5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844552"/>
            <a:ext cx="8229600" cy="4037259"/>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9" name="図 8" descr="ロゴ が含まれている画像&#10;&#10;自動的に生成された説明">
            <a:extLst>
              <a:ext uri="{FF2B5EF4-FFF2-40B4-BE49-F238E27FC236}">
                <a16:creationId xmlns:a16="http://schemas.microsoft.com/office/drawing/2014/main" id="{854E01AA-2665-4335-AF48-223399F15ED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8" name="テキスト ボックス 7">
            <a:extLst>
              <a:ext uri="{FF2B5EF4-FFF2-40B4-BE49-F238E27FC236}">
                <a16:creationId xmlns:a16="http://schemas.microsoft.com/office/drawing/2014/main" id="{D1D1D840-7F6D-423C-A90A-D1EA693557EA}"/>
              </a:ext>
            </a:extLst>
          </p:cNvPr>
          <p:cNvSpPr txBox="1"/>
          <p:nvPr/>
        </p:nvSpPr>
        <p:spPr>
          <a:xfrm>
            <a:off x="989128" y="5881811"/>
            <a:ext cx="7165744"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Time series graph of the number of ski tourists and the tax income at Yuzawa town. </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27217354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noAutofit/>
          </a:bodyPr>
          <a:lstStyle/>
          <a:p>
            <a:r>
              <a:rPr kumimoji="1" lang="ja-JP" altLang="en-US" sz="3200" dirty="0"/>
              <a:t>スキー観光客数と湯沢</a:t>
            </a:r>
            <a:r>
              <a:rPr lang="ja-JP" altLang="en-US" sz="3200" dirty="0"/>
              <a:t>町総生産</a:t>
            </a:r>
            <a:r>
              <a:rPr lang="en-US" altLang="ja-JP" sz="3200" dirty="0"/>
              <a:t>(</a:t>
            </a:r>
            <a:r>
              <a:rPr lang="ja-JP" altLang="en-US" sz="3200" dirty="0"/>
              <a:t>時系列</a:t>
            </a:r>
            <a:r>
              <a:rPr lang="en-US" altLang="ja-JP" sz="3200" dirty="0"/>
              <a:t>)</a:t>
            </a:r>
            <a:endParaRPr kumimoji="1" lang="ja-JP" altLang="en-US" sz="3200" dirty="0"/>
          </a:p>
        </p:txBody>
      </p:sp>
      <p:pic>
        <p:nvPicPr>
          <p:cNvPr id="7" name="コンテンツ プレースホルダー 6" descr="グラフ, 折れ線グラフ&#10;&#10;自動的に生成された説明">
            <a:extLst>
              <a:ext uri="{FF2B5EF4-FFF2-40B4-BE49-F238E27FC236}">
                <a16:creationId xmlns:a16="http://schemas.microsoft.com/office/drawing/2014/main" id="{84879CEB-2D5C-4CF5-B244-74850253913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844552"/>
            <a:ext cx="8229600" cy="4037259"/>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37974F10-D72D-4B5E-9FEB-1C72AB009D8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B97AA2DA-113B-429F-8AF5-20B9A35FC94F}"/>
              </a:ext>
            </a:extLst>
          </p:cNvPr>
          <p:cNvSpPr txBox="1"/>
          <p:nvPr/>
        </p:nvSpPr>
        <p:spPr>
          <a:xfrm>
            <a:off x="1062866" y="5965192"/>
            <a:ext cx="7018268"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Time series graph of the number of ski tourists and the total production at Yuzawa</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23025735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noAutofit/>
          </a:bodyPr>
          <a:lstStyle/>
          <a:p>
            <a:r>
              <a:rPr lang="ja-JP" altLang="en-US" sz="3600" dirty="0"/>
              <a:t>スキー観光客数と湯沢町総生産の相関</a:t>
            </a:r>
            <a:endParaRPr kumimoji="1" lang="ja-JP" altLang="en-US" sz="7200" dirty="0"/>
          </a:p>
        </p:txBody>
      </p:sp>
      <p:pic>
        <p:nvPicPr>
          <p:cNvPr id="7" name="コンテンツ プレースホルダー 6" descr="グラフ, 散布図&#10;&#10;自動的に生成された説明">
            <a:extLst>
              <a:ext uri="{FF2B5EF4-FFF2-40B4-BE49-F238E27FC236}">
                <a16:creationId xmlns:a16="http://schemas.microsoft.com/office/drawing/2014/main" id="{CD80E58C-1835-4F24-A0D2-26A3E2DB6B7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757245"/>
            <a:ext cx="8229600" cy="4211872"/>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B37AD80F-2158-48F1-9D15-21343AC1C0F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3E336B0D-0A37-42AD-AA00-4E47290E12FC}"/>
              </a:ext>
            </a:extLst>
          </p:cNvPr>
          <p:cNvSpPr txBox="1"/>
          <p:nvPr/>
        </p:nvSpPr>
        <p:spPr>
          <a:xfrm>
            <a:off x="2069552" y="6009424"/>
            <a:ext cx="5004896"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Scatter plot of Number of ski tourists and GDP at Yuzawa.</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11116729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noAutofit/>
          </a:bodyPr>
          <a:lstStyle/>
          <a:p>
            <a:r>
              <a:rPr lang="ja-JP" altLang="en-US" sz="2600" dirty="0"/>
              <a:t>スキー観光客数と湯沢町の基準収入額相関 </a:t>
            </a:r>
            <a:r>
              <a:rPr lang="en-US" altLang="ja-JP" sz="1800" dirty="0"/>
              <a:t>(</a:t>
            </a:r>
            <a:r>
              <a:rPr lang="ja-JP" altLang="en-US" sz="1800" dirty="0"/>
              <a:t>バブルダミー</a:t>
            </a:r>
            <a:r>
              <a:rPr lang="en-US" altLang="ja-JP" sz="1800" dirty="0"/>
              <a:t>)</a:t>
            </a:r>
            <a:endParaRPr kumimoji="1" lang="ja-JP" altLang="en-US" sz="3600" dirty="0"/>
          </a:p>
        </p:txBody>
      </p:sp>
      <p:pic>
        <p:nvPicPr>
          <p:cNvPr id="7" name="コンテンツ プレースホルダー 6" descr="グラフ, 散布図&#10;&#10;自動的に生成された説明">
            <a:extLst>
              <a:ext uri="{FF2B5EF4-FFF2-40B4-BE49-F238E27FC236}">
                <a16:creationId xmlns:a16="http://schemas.microsoft.com/office/drawing/2014/main" id="{CA5F4CCB-325F-419D-8809-015A31BF3F9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709813"/>
            <a:ext cx="8229600" cy="4306736"/>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4803886C-31DB-4F0E-94CE-EEA5A6043E7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DEDB10D4-FDAF-485B-A4F9-5FD5134A4E44}"/>
              </a:ext>
            </a:extLst>
          </p:cNvPr>
          <p:cNvSpPr txBox="1"/>
          <p:nvPr/>
        </p:nvSpPr>
        <p:spPr>
          <a:xfrm>
            <a:off x="1105346" y="5944532"/>
            <a:ext cx="6933308"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Scatter plot of Number of ski tourists and Tax income at Yuzawa(bubble dummy).</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927756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noAutofit/>
          </a:bodyPr>
          <a:lstStyle/>
          <a:p>
            <a:r>
              <a:rPr lang="ja-JP" altLang="en-US" sz="2800" dirty="0"/>
              <a:t>夜間光に関する港区と湯沢町の時系列グラフ</a:t>
            </a:r>
            <a:endParaRPr kumimoji="1" lang="ja-JP" altLang="en-US" sz="2800" dirty="0"/>
          </a:p>
        </p:txBody>
      </p:sp>
      <p:pic>
        <p:nvPicPr>
          <p:cNvPr id="7" name="コンテンツ プレースホルダー 6" descr="グラフ, 折れ線グラフ&#10;&#10;自動的に生成された説明">
            <a:extLst>
              <a:ext uri="{FF2B5EF4-FFF2-40B4-BE49-F238E27FC236}">
                <a16:creationId xmlns:a16="http://schemas.microsoft.com/office/drawing/2014/main" id="{B2979E17-9A00-4AC7-91B1-5816FC61C7C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748782"/>
            <a:ext cx="8229600" cy="4228798"/>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00F403ED-AAD1-478A-90AE-EC104359825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2F2CCC0E-F47D-49D1-AC49-E3B62ED86B58}"/>
              </a:ext>
            </a:extLst>
          </p:cNvPr>
          <p:cNvSpPr txBox="1"/>
          <p:nvPr/>
        </p:nvSpPr>
        <p:spPr>
          <a:xfrm>
            <a:off x="2189777" y="5977580"/>
            <a:ext cx="4764446"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Time series graph of the nightlight Minato and Yuzawa.</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2049679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lstStyle/>
          <a:p>
            <a:r>
              <a:rPr lang="ja-JP" altLang="en-US" dirty="0"/>
              <a:t>港区の夜間光 </a:t>
            </a:r>
            <a:r>
              <a:rPr lang="en-US" altLang="ja-JP" dirty="0"/>
              <a:t>1992</a:t>
            </a:r>
            <a:r>
              <a:rPr lang="ja-JP" altLang="en-US" dirty="0"/>
              <a:t>年</a:t>
            </a:r>
            <a:endParaRPr kumimoji="1" lang="ja-JP" altLang="en-US" dirty="0"/>
          </a:p>
        </p:txBody>
      </p:sp>
      <p:pic>
        <p:nvPicPr>
          <p:cNvPr id="7" name="コンテンツ プレースホルダー 6" descr="マップ&#10;&#10;自動的に生成された説明">
            <a:extLst>
              <a:ext uri="{FF2B5EF4-FFF2-40B4-BE49-F238E27FC236}">
                <a16:creationId xmlns:a16="http://schemas.microsoft.com/office/drawing/2014/main" id="{E081A4FF-80AC-4386-8EC9-364196B90E5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27594" y="1600200"/>
            <a:ext cx="7688812" cy="4525963"/>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56099797-D5B3-43CD-816A-FA9B6BF57CE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5121C014-F367-4291-9F5A-B73EFA180E11}"/>
              </a:ext>
            </a:extLst>
          </p:cNvPr>
          <p:cNvSpPr txBox="1"/>
          <p:nvPr/>
        </p:nvSpPr>
        <p:spPr>
          <a:xfrm>
            <a:off x="3160395" y="6154836"/>
            <a:ext cx="2823209"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The nightlight at Minato in 1992</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14901137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lstStyle/>
          <a:p>
            <a:r>
              <a:rPr lang="ja-JP" altLang="en-US" dirty="0"/>
              <a:t>湯沢町の夜間光 </a:t>
            </a:r>
            <a:r>
              <a:rPr lang="en-US" altLang="ja-JP" dirty="0"/>
              <a:t>1992</a:t>
            </a:r>
            <a:r>
              <a:rPr lang="ja-JP" altLang="en-US" dirty="0"/>
              <a:t>年</a:t>
            </a:r>
            <a:endParaRPr kumimoji="1" lang="ja-JP" altLang="en-US" dirty="0"/>
          </a:p>
        </p:txBody>
      </p:sp>
      <p:pic>
        <p:nvPicPr>
          <p:cNvPr id="7" name="コンテンツ プレースホルダー 6" descr="グラフ が含まれている画像&#10;&#10;自動的に生成された説明">
            <a:extLst>
              <a:ext uri="{FF2B5EF4-FFF2-40B4-BE49-F238E27FC236}">
                <a16:creationId xmlns:a16="http://schemas.microsoft.com/office/drawing/2014/main" id="{A322E0BD-B239-405D-88CB-FF04BF09031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27594" y="1600200"/>
            <a:ext cx="7688812" cy="4525963"/>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E431B6D9-74BA-477D-AFEF-09E87264D01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F1E216F5-6C48-4C00-8789-FAC32E91D110}"/>
              </a:ext>
            </a:extLst>
          </p:cNvPr>
          <p:cNvSpPr txBox="1"/>
          <p:nvPr/>
        </p:nvSpPr>
        <p:spPr>
          <a:xfrm>
            <a:off x="5492138" y="5813623"/>
            <a:ext cx="2935419" cy="307777"/>
          </a:xfrm>
          <a:prstGeom prst="rect">
            <a:avLst/>
          </a:prstGeom>
          <a:solidFill>
            <a:schemeClr val="bg1"/>
          </a:solid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The nightlight at Yuzawa in 1992.</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842932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5D244E-41D2-445E-84C0-F9D8B48A3F8E}"/>
              </a:ext>
            </a:extLst>
          </p:cNvPr>
          <p:cNvSpPr>
            <a:spLocks noGrp="1"/>
          </p:cNvSpPr>
          <p:nvPr>
            <p:ph type="title"/>
          </p:nvPr>
        </p:nvSpPr>
        <p:spPr/>
        <p:txBody>
          <a:bodyPr/>
          <a:lstStyle/>
          <a:p>
            <a:r>
              <a:rPr kumimoji="1" lang="en-US" altLang="ja-JP" dirty="0"/>
              <a:t>AGENDA</a:t>
            </a:r>
            <a:endParaRPr kumimoji="1" lang="ja-JP" altLang="en-US" dirty="0"/>
          </a:p>
        </p:txBody>
      </p:sp>
      <p:sp>
        <p:nvSpPr>
          <p:cNvPr id="3" name="コンテンツ プレースホルダー 2">
            <a:extLst>
              <a:ext uri="{FF2B5EF4-FFF2-40B4-BE49-F238E27FC236}">
                <a16:creationId xmlns:a16="http://schemas.microsoft.com/office/drawing/2014/main" id="{7FE4ECA1-70B2-4004-AD2C-9CE3E2BF63A5}"/>
              </a:ext>
            </a:extLst>
          </p:cNvPr>
          <p:cNvSpPr>
            <a:spLocks noGrp="1"/>
          </p:cNvSpPr>
          <p:nvPr>
            <p:ph idx="1"/>
          </p:nvPr>
        </p:nvSpPr>
        <p:spPr/>
        <p:txBody>
          <a:bodyPr>
            <a:normAutofit/>
          </a:bodyPr>
          <a:lstStyle/>
          <a:p>
            <a:r>
              <a:rPr kumimoji="1" lang="en-US" altLang="ja-JP" b="1" dirty="0"/>
              <a:t>What’</a:t>
            </a:r>
            <a:r>
              <a:rPr kumimoji="1" lang="ja-JP" altLang="en-US" b="1" dirty="0"/>
              <a:t>ｓ 夜間光</a:t>
            </a:r>
            <a:r>
              <a:rPr kumimoji="1" lang="en-US" altLang="ja-JP" b="1" dirty="0"/>
              <a:t>(</a:t>
            </a:r>
            <a:r>
              <a:rPr kumimoji="1" lang="ja-JP" altLang="en-US" b="1" dirty="0"/>
              <a:t>先行研究</a:t>
            </a:r>
            <a:r>
              <a:rPr kumimoji="1" lang="en-US" altLang="ja-JP" b="1" dirty="0"/>
              <a:t>)</a:t>
            </a:r>
          </a:p>
          <a:p>
            <a:r>
              <a:rPr kumimoji="1" lang="ja-JP" altLang="en-US" dirty="0"/>
              <a:t>日本における夜間光と経済指標の関連</a:t>
            </a:r>
            <a:endParaRPr kumimoji="1" lang="en-US" altLang="ja-JP" dirty="0"/>
          </a:p>
          <a:p>
            <a:pPr lvl="1"/>
            <a:r>
              <a:rPr lang="ja-JP" altLang="en-US" dirty="0"/>
              <a:t>まとめ</a:t>
            </a:r>
            <a:r>
              <a:rPr lang="en-US" altLang="ja-JP" dirty="0"/>
              <a:t>1</a:t>
            </a:r>
          </a:p>
          <a:p>
            <a:r>
              <a:rPr kumimoji="1" lang="ja-JP" altLang="en-US" dirty="0"/>
              <a:t>観光地における夜間光と経済・社会データ</a:t>
            </a:r>
            <a:endParaRPr kumimoji="1" lang="en-US" altLang="ja-JP" dirty="0"/>
          </a:p>
          <a:p>
            <a:pPr lvl="1"/>
            <a:r>
              <a:rPr lang="ja-JP" altLang="en-US" dirty="0"/>
              <a:t>新潟県魚沼郡湯沢町の事例</a:t>
            </a:r>
            <a:endParaRPr kumimoji="1" lang="en-US" altLang="ja-JP" dirty="0"/>
          </a:p>
          <a:p>
            <a:pPr lvl="1"/>
            <a:r>
              <a:rPr lang="ja-JP" altLang="en-US" dirty="0"/>
              <a:t>まとめ</a:t>
            </a:r>
            <a:r>
              <a:rPr lang="en-US" altLang="ja-JP" dirty="0"/>
              <a:t>2</a:t>
            </a:r>
          </a:p>
          <a:p>
            <a:r>
              <a:rPr lang="ja-JP" altLang="en-US" dirty="0"/>
              <a:t>宿泊旅行目的と都道府県別夜間光，</a:t>
            </a:r>
            <a:r>
              <a:rPr lang="en-US" altLang="ja-JP" dirty="0"/>
              <a:t>GOTO</a:t>
            </a:r>
            <a:r>
              <a:rPr lang="ja-JP" altLang="en-US" dirty="0"/>
              <a:t>について</a:t>
            </a:r>
            <a:endParaRPr lang="en-US" altLang="ja-JP" dirty="0"/>
          </a:p>
          <a:p>
            <a:pPr lvl="1"/>
            <a:r>
              <a:rPr kumimoji="1" lang="ja-JP" altLang="en-US" dirty="0"/>
              <a:t>まとめ</a:t>
            </a:r>
            <a:r>
              <a:rPr kumimoji="1" lang="en-US" altLang="ja-JP" dirty="0"/>
              <a:t>3</a:t>
            </a:r>
          </a:p>
        </p:txBody>
      </p:sp>
      <p:sp>
        <p:nvSpPr>
          <p:cNvPr id="4" name="フッター プレースホルダー 3">
            <a:extLst>
              <a:ext uri="{FF2B5EF4-FFF2-40B4-BE49-F238E27FC236}">
                <a16:creationId xmlns:a16="http://schemas.microsoft.com/office/drawing/2014/main" id="{70C0882E-097F-4EAF-A2C8-331A531B20A1}"/>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30840574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lstStyle/>
          <a:p>
            <a:r>
              <a:rPr lang="ja-JP" altLang="en-US" dirty="0"/>
              <a:t>湯沢町の写真地図 </a:t>
            </a:r>
            <a:endParaRPr kumimoji="1" lang="ja-JP" altLang="en-US" dirty="0"/>
          </a:p>
        </p:txBody>
      </p:sp>
      <p:pic>
        <p:nvPicPr>
          <p:cNvPr id="7" name="コンテンツ プレースホルダー 6" descr="マップ&#10;&#10;自動的に生成された説明">
            <a:extLst>
              <a:ext uri="{FF2B5EF4-FFF2-40B4-BE49-F238E27FC236}">
                <a16:creationId xmlns:a16="http://schemas.microsoft.com/office/drawing/2014/main" id="{E50F7456-45C8-4669-8128-8C8089530F9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27594" y="1600200"/>
            <a:ext cx="7688812" cy="4525963"/>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A9047D14-00BC-4BA7-958B-DCDFFFFC13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9" name="テキスト ボックス 8">
            <a:extLst>
              <a:ext uri="{FF2B5EF4-FFF2-40B4-BE49-F238E27FC236}">
                <a16:creationId xmlns:a16="http://schemas.microsoft.com/office/drawing/2014/main" id="{DBB4448C-EFD2-423F-9D53-B216E9CB55E8}"/>
              </a:ext>
            </a:extLst>
          </p:cNvPr>
          <p:cNvSpPr txBox="1"/>
          <p:nvPr/>
        </p:nvSpPr>
        <p:spPr>
          <a:xfrm>
            <a:off x="5863849" y="5818386"/>
            <a:ext cx="2550698" cy="307777"/>
          </a:xfrm>
          <a:prstGeom prst="rect">
            <a:avLst/>
          </a:prstGeom>
          <a:solidFill>
            <a:schemeClr val="bg1"/>
          </a:solid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The satellite view at Yuzawa</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22747385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noAutofit/>
          </a:bodyPr>
          <a:lstStyle/>
          <a:p>
            <a:r>
              <a:rPr lang="ja-JP" altLang="en-US" sz="3200" dirty="0"/>
              <a:t>オープンストリートマップで見る湯沢町</a:t>
            </a:r>
            <a:endParaRPr kumimoji="1" lang="ja-JP" altLang="en-US" sz="3200" dirty="0"/>
          </a:p>
        </p:txBody>
      </p:sp>
      <p:pic>
        <p:nvPicPr>
          <p:cNvPr id="7" name="コンテンツ プレースホルダー 6" descr="マップ&#10;&#10;自動的に生成された説明">
            <a:extLst>
              <a:ext uri="{FF2B5EF4-FFF2-40B4-BE49-F238E27FC236}">
                <a16:creationId xmlns:a16="http://schemas.microsoft.com/office/drawing/2014/main" id="{94752D02-A0EA-4B5D-AA56-24DD3F8CAC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27594" y="1600200"/>
            <a:ext cx="7688812" cy="4525963"/>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5169A30A-A9EA-4374-A9EE-235496C9BF2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9" name="テキスト ボックス 8">
            <a:extLst>
              <a:ext uri="{FF2B5EF4-FFF2-40B4-BE49-F238E27FC236}">
                <a16:creationId xmlns:a16="http://schemas.microsoft.com/office/drawing/2014/main" id="{A67AB141-CE61-4842-99F0-0CF882C2CDE6}"/>
              </a:ext>
            </a:extLst>
          </p:cNvPr>
          <p:cNvSpPr txBox="1"/>
          <p:nvPr/>
        </p:nvSpPr>
        <p:spPr>
          <a:xfrm>
            <a:off x="5666909" y="5813624"/>
            <a:ext cx="2765501" cy="307777"/>
          </a:xfrm>
          <a:prstGeom prst="rect">
            <a:avLst/>
          </a:prstGeom>
          <a:solidFill>
            <a:schemeClr val="bg1"/>
          </a:solid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The </a:t>
            </a:r>
            <a:r>
              <a:rPr lang="en-US" altLang="ja-JP" sz="1400" dirty="0" err="1">
                <a:latin typeface="游ゴシック" panose="020B0400000000000000" pitchFamily="50" charset="-128"/>
                <a:ea typeface="游ゴシック" panose="020B0400000000000000" pitchFamily="50" charset="-128"/>
              </a:rPr>
              <a:t>openstreetmap</a:t>
            </a:r>
            <a:r>
              <a:rPr lang="en-US" altLang="ja-JP" sz="1400" dirty="0">
                <a:latin typeface="游ゴシック" panose="020B0400000000000000" pitchFamily="50" charset="-128"/>
                <a:ea typeface="游ゴシック" panose="020B0400000000000000" pitchFamily="50" charset="-128"/>
              </a:rPr>
              <a:t> at Yuzawa.</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28029102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noAutofit/>
          </a:bodyPr>
          <a:lstStyle/>
          <a:p>
            <a:r>
              <a:rPr lang="ja-JP" altLang="en-US" sz="3600" dirty="0"/>
              <a:t>湯沢町夜間光</a:t>
            </a:r>
            <a:r>
              <a:rPr lang="en-US" altLang="ja-JP" sz="3600" dirty="0"/>
              <a:t>1992</a:t>
            </a:r>
            <a:r>
              <a:rPr lang="ja-JP" altLang="en-US" sz="3600" dirty="0"/>
              <a:t>年と</a:t>
            </a:r>
            <a:r>
              <a:rPr lang="en-US" altLang="ja-JP" sz="3600" dirty="0"/>
              <a:t>2013</a:t>
            </a:r>
            <a:r>
              <a:rPr lang="ja-JP" altLang="en-US" sz="3600" dirty="0"/>
              <a:t>年の比較</a:t>
            </a:r>
            <a:endParaRPr kumimoji="1" lang="ja-JP" altLang="en-US" sz="3600" dirty="0"/>
          </a:p>
        </p:txBody>
      </p:sp>
      <p:pic>
        <p:nvPicPr>
          <p:cNvPr id="7" name="コンテンツ プレースホルダー 6" descr="マップ&#10;&#10;自動的に生成された説明">
            <a:extLst>
              <a:ext uri="{FF2B5EF4-FFF2-40B4-BE49-F238E27FC236}">
                <a16:creationId xmlns:a16="http://schemas.microsoft.com/office/drawing/2014/main" id="{804B2781-065E-4F43-AE94-42C27B059AD2}"/>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57200" y="2672719"/>
            <a:ext cx="8229600" cy="2380925"/>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A65D70DE-F339-4A29-A690-AF253FAA5A1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F14BAC4C-A1AD-4696-B4FB-340CCF556BE7}"/>
              </a:ext>
            </a:extLst>
          </p:cNvPr>
          <p:cNvSpPr txBox="1"/>
          <p:nvPr/>
        </p:nvSpPr>
        <p:spPr>
          <a:xfrm>
            <a:off x="2774873" y="5302112"/>
            <a:ext cx="3594254"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The night light at Yuzawa 1992 and 2013.</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42717779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0D8B3E-BA2F-4851-8EBE-E66BB3BE32BE}"/>
              </a:ext>
            </a:extLst>
          </p:cNvPr>
          <p:cNvSpPr>
            <a:spLocks noGrp="1"/>
          </p:cNvSpPr>
          <p:nvPr>
            <p:ph type="title"/>
          </p:nvPr>
        </p:nvSpPr>
        <p:spPr/>
        <p:txBody>
          <a:bodyPr/>
          <a:lstStyle/>
          <a:p>
            <a:r>
              <a:rPr lang="ja-JP" altLang="en-US" dirty="0"/>
              <a:t>湯沢町夜間光時系列グラフ</a:t>
            </a:r>
            <a:endParaRPr kumimoji="1" lang="ja-JP" altLang="en-US" dirty="0"/>
          </a:p>
        </p:txBody>
      </p:sp>
      <p:pic>
        <p:nvPicPr>
          <p:cNvPr id="7" name="コンテンツ プレースホルダー 6" descr="グラフ, 折れ線グラフ&#10;&#10;自動的に生成された説明">
            <a:extLst>
              <a:ext uri="{FF2B5EF4-FFF2-40B4-BE49-F238E27FC236}">
                <a16:creationId xmlns:a16="http://schemas.microsoft.com/office/drawing/2014/main" id="{87E74CD2-F685-468D-9000-6677B5D3679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744751"/>
            <a:ext cx="8229600" cy="4236860"/>
          </a:xfrm>
        </p:spPr>
      </p:pic>
      <p:sp>
        <p:nvSpPr>
          <p:cNvPr id="4" name="フッター プレースホルダー 3">
            <a:extLst>
              <a:ext uri="{FF2B5EF4-FFF2-40B4-BE49-F238E27FC236}">
                <a16:creationId xmlns:a16="http://schemas.microsoft.com/office/drawing/2014/main" id="{50D5808C-6824-4414-AB42-5DA583CFFCC5}"/>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46DF9571-6B77-470A-88E6-1F1F15E408A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7B5B3CBA-46EB-4313-B9DF-68C6CA10ED74}"/>
              </a:ext>
            </a:extLst>
          </p:cNvPr>
          <p:cNvSpPr txBox="1"/>
          <p:nvPr/>
        </p:nvSpPr>
        <p:spPr>
          <a:xfrm>
            <a:off x="1805056" y="5975017"/>
            <a:ext cx="5533887"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Time series graph of the nightlight at Yuzawa from 1992 to 2013.</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10816155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95BE27-89AE-4A84-8EF2-8551BC5BE736}"/>
              </a:ext>
            </a:extLst>
          </p:cNvPr>
          <p:cNvSpPr>
            <a:spLocks noGrp="1"/>
          </p:cNvSpPr>
          <p:nvPr>
            <p:ph type="title"/>
          </p:nvPr>
        </p:nvSpPr>
        <p:spPr/>
        <p:txBody>
          <a:bodyPr>
            <a:noAutofit/>
          </a:bodyPr>
          <a:lstStyle/>
          <a:p>
            <a:r>
              <a:rPr lang="ja-JP" altLang="en-US" sz="3200" dirty="0"/>
              <a:t>スキー観光客数とホテル数時系列グラフ</a:t>
            </a:r>
            <a:endParaRPr kumimoji="1" lang="ja-JP" altLang="en-US" sz="3200" dirty="0"/>
          </a:p>
        </p:txBody>
      </p:sp>
      <p:pic>
        <p:nvPicPr>
          <p:cNvPr id="7" name="コンテンツ プレースホルダー 6" descr="グラフ, 折れ線グラフ, 散布図&#10;&#10;自動的に生成された説明">
            <a:extLst>
              <a:ext uri="{FF2B5EF4-FFF2-40B4-BE49-F238E27FC236}">
                <a16:creationId xmlns:a16="http://schemas.microsoft.com/office/drawing/2014/main" id="{BC99DD3F-D9D7-495B-B871-AFAFA72B15B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865880"/>
            <a:ext cx="8229600" cy="3994603"/>
          </a:xfrm>
        </p:spPr>
      </p:pic>
      <p:sp>
        <p:nvSpPr>
          <p:cNvPr id="4" name="フッター プレースホルダー 3">
            <a:extLst>
              <a:ext uri="{FF2B5EF4-FFF2-40B4-BE49-F238E27FC236}">
                <a16:creationId xmlns:a16="http://schemas.microsoft.com/office/drawing/2014/main" id="{DF8B6C95-DE3F-4679-953B-4B9EA43A48FD}"/>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8" name="図 7" descr="ロゴ が含まれている画像&#10;&#10;自動的に生成された説明">
            <a:extLst>
              <a:ext uri="{FF2B5EF4-FFF2-40B4-BE49-F238E27FC236}">
                <a16:creationId xmlns:a16="http://schemas.microsoft.com/office/drawing/2014/main" id="{DF373AFB-91AC-4C7C-B60D-4EF03107A05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
        <p:nvSpPr>
          <p:cNvPr id="3" name="テキスト ボックス 2">
            <a:extLst>
              <a:ext uri="{FF2B5EF4-FFF2-40B4-BE49-F238E27FC236}">
                <a16:creationId xmlns:a16="http://schemas.microsoft.com/office/drawing/2014/main" id="{6757385B-BD80-44E2-B3CD-D8D73EDEF863}"/>
              </a:ext>
            </a:extLst>
          </p:cNvPr>
          <p:cNvSpPr txBox="1"/>
          <p:nvPr/>
        </p:nvSpPr>
        <p:spPr>
          <a:xfrm>
            <a:off x="2339752" y="5954528"/>
            <a:ext cx="4129657" cy="307777"/>
          </a:xfrm>
          <a:prstGeom prst="rect">
            <a:avLst/>
          </a:prstGeom>
          <a:noFill/>
        </p:spPr>
        <p:txBody>
          <a:bodyPr wrap="none" rtlCol="0">
            <a:spAutoFit/>
          </a:bodyPr>
          <a:lstStyle/>
          <a:p>
            <a:r>
              <a:rPr lang="en-US" altLang="ja-JP" sz="1400" dirty="0">
                <a:latin typeface="游ゴシック" panose="020B0400000000000000" pitchFamily="50" charset="-128"/>
                <a:ea typeface="游ゴシック" panose="020B0400000000000000" pitchFamily="50" charset="-128"/>
              </a:rPr>
              <a:t>Time series graph of the ski tourists and hotels.</a:t>
            </a:r>
            <a:endParaRPr kumimoji="1" lang="ja-JP" altLang="en-US" sz="1400" dirty="0">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13086145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328FC0-8AB9-4692-882C-F814412BE53B}"/>
              </a:ext>
            </a:extLst>
          </p:cNvPr>
          <p:cNvSpPr>
            <a:spLocks noGrp="1"/>
          </p:cNvSpPr>
          <p:nvPr>
            <p:ph type="title"/>
          </p:nvPr>
        </p:nvSpPr>
        <p:spPr/>
        <p:txBody>
          <a:bodyPr/>
          <a:lstStyle/>
          <a:p>
            <a:r>
              <a:rPr kumimoji="1" lang="ja-JP" altLang="en-US" dirty="0"/>
              <a:t>まとめ</a:t>
            </a:r>
            <a:r>
              <a:rPr lang="en-US" altLang="ja-JP" dirty="0"/>
              <a:t>2</a:t>
            </a:r>
            <a:endParaRPr kumimoji="1" lang="ja-JP" altLang="en-US" dirty="0"/>
          </a:p>
        </p:txBody>
      </p:sp>
      <p:sp>
        <p:nvSpPr>
          <p:cNvPr id="3" name="コンテンツ プレースホルダー 2">
            <a:extLst>
              <a:ext uri="{FF2B5EF4-FFF2-40B4-BE49-F238E27FC236}">
                <a16:creationId xmlns:a16="http://schemas.microsoft.com/office/drawing/2014/main" id="{E545EEB0-8FED-4EB9-9AED-847965D022AD}"/>
              </a:ext>
            </a:extLst>
          </p:cNvPr>
          <p:cNvSpPr>
            <a:spLocks noGrp="1"/>
          </p:cNvSpPr>
          <p:nvPr>
            <p:ph idx="1"/>
          </p:nvPr>
        </p:nvSpPr>
        <p:spPr/>
        <p:txBody>
          <a:bodyPr>
            <a:normAutofit/>
          </a:bodyPr>
          <a:lstStyle/>
          <a:p>
            <a:r>
              <a:rPr lang="ja-JP" altLang="en-US" dirty="0"/>
              <a:t>日本のバブル経済の象徴ともいえる，スキーリゾート</a:t>
            </a:r>
            <a:r>
              <a:rPr lang="en-US" altLang="ja-JP" dirty="0"/>
              <a:t>(</a:t>
            </a:r>
            <a:r>
              <a:rPr lang="ja-JP" altLang="en-US" dirty="0"/>
              <a:t>湯沢町</a:t>
            </a:r>
            <a:r>
              <a:rPr lang="en-US" altLang="ja-JP" dirty="0"/>
              <a:t>)</a:t>
            </a:r>
            <a:r>
              <a:rPr lang="ja-JP" altLang="en-US" dirty="0"/>
              <a:t>を事例として，夜間光と各種経済・社会データの比較を行った．</a:t>
            </a:r>
            <a:endParaRPr lang="en-US" altLang="ja-JP" dirty="0"/>
          </a:p>
          <a:p>
            <a:pPr lvl="1"/>
            <a:r>
              <a:rPr lang="ja-JP" altLang="en-US" sz="2400" dirty="0"/>
              <a:t>結果，センサスなどの経済データほど直接的な説明力はないが，地域性を反映しており対象の地域を説明する際に有力な指標になると言える．</a:t>
            </a:r>
            <a:endParaRPr lang="en-US" altLang="ja-JP" sz="2400" dirty="0"/>
          </a:p>
          <a:p>
            <a:pPr lvl="1"/>
            <a:r>
              <a:rPr lang="ja-JP" altLang="en-US" sz="2400" dirty="0"/>
              <a:t>倉田の指摘では，</a:t>
            </a:r>
            <a:r>
              <a:rPr lang="en-US" altLang="ja-JP" sz="2400" dirty="0"/>
              <a:t>Henderson</a:t>
            </a:r>
            <a:r>
              <a:rPr lang="ja-JP" altLang="en-US" sz="2400" dirty="0"/>
              <a:t>の貢献は，夜間光を用いることで，</a:t>
            </a:r>
            <a:r>
              <a:rPr lang="en-US" altLang="ja-JP" sz="2400" dirty="0"/>
              <a:t> (</a:t>
            </a:r>
            <a:r>
              <a:rPr lang="ja-JP" altLang="en-US" sz="2400" dirty="0"/>
              <a:t>地理的に</a:t>
            </a:r>
            <a:r>
              <a:rPr lang="en-US" altLang="ja-JP" sz="2400" dirty="0"/>
              <a:t>)</a:t>
            </a:r>
            <a:r>
              <a:rPr lang="ja-JP" altLang="en-US" sz="2400" dirty="0"/>
              <a:t>国家，行政区域を跨ぐ際に有効であるとしている．だが，行政区域の変更は時間でも発生する</a:t>
            </a:r>
            <a:r>
              <a:rPr lang="en-US" altLang="ja-JP" sz="2400" dirty="0"/>
              <a:t>(</a:t>
            </a:r>
            <a:r>
              <a:rPr lang="ja-JP" altLang="en-US" sz="2400" dirty="0"/>
              <a:t>市区町村統廃合など</a:t>
            </a:r>
            <a:r>
              <a:rPr lang="en-US" altLang="ja-JP" sz="2400" dirty="0"/>
              <a:t>)</a:t>
            </a:r>
            <a:r>
              <a:rPr lang="ja-JP" altLang="en-US" sz="2400" dirty="0"/>
              <a:t>の際にも有効であると思われる．</a:t>
            </a:r>
            <a:endParaRPr lang="en-US" altLang="ja-JP" sz="2400" dirty="0"/>
          </a:p>
        </p:txBody>
      </p:sp>
      <p:sp>
        <p:nvSpPr>
          <p:cNvPr id="4" name="フッター プレースホルダー 3">
            <a:extLst>
              <a:ext uri="{FF2B5EF4-FFF2-40B4-BE49-F238E27FC236}">
                <a16:creationId xmlns:a16="http://schemas.microsoft.com/office/drawing/2014/main" id="{707A722B-D0D7-4D51-BA16-4262BDC317B9}"/>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7460326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5D244E-41D2-445E-84C0-F9D8B48A3F8E}"/>
              </a:ext>
            </a:extLst>
          </p:cNvPr>
          <p:cNvSpPr>
            <a:spLocks noGrp="1"/>
          </p:cNvSpPr>
          <p:nvPr>
            <p:ph type="title"/>
          </p:nvPr>
        </p:nvSpPr>
        <p:spPr/>
        <p:txBody>
          <a:bodyPr/>
          <a:lstStyle/>
          <a:p>
            <a:r>
              <a:rPr kumimoji="1" lang="en-US" altLang="ja-JP" dirty="0"/>
              <a:t>AGENDA</a:t>
            </a:r>
            <a:endParaRPr kumimoji="1" lang="ja-JP" altLang="en-US" dirty="0"/>
          </a:p>
        </p:txBody>
      </p:sp>
      <p:sp>
        <p:nvSpPr>
          <p:cNvPr id="3" name="コンテンツ プレースホルダー 2">
            <a:extLst>
              <a:ext uri="{FF2B5EF4-FFF2-40B4-BE49-F238E27FC236}">
                <a16:creationId xmlns:a16="http://schemas.microsoft.com/office/drawing/2014/main" id="{7FE4ECA1-70B2-4004-AD2C-9CE3E2BF63A5}"/>
              </a:ext>
            </a:extLst>
          </p:cNvPr>
          <p:cNvSpPr>
            <a:spLocks noGrp="1"/>
          </p:cNvSpPr>
          <p:nvPr>
            <p:ph idx="1"/>
          </p:nvPr>
        </p:nvSpPr>
        <p:spPr/>
        <p:txBody>
          <a:bodyPr>
            <a:normAutofit/>
          </a:bodyPr>
          <a:lstStyle/>
          <a:p>
            <a:r>
              <a:rPr kumimoji="1" lang="en-US" altLang="ja-JP" dirty="0"/>
              <a:t>What’</a:t>
            </a:r>
            <a:r>
              <a:rPr kumimoji="1" lang="ja-JP" altLang="en-US" dirty="0"/>
              <a:t>ｓ 夜間光</a:t>
            </a:r>
            <a:r>
              <a:rPr kumimoji="1" lang="en-US" altLang="ja-JP" dirty="0"/>
              <a:t>(</a:t>
            </a:r>
            <a:r>
              <a:rPr kumimoji="1" lang="ja-JP" altLang="en-US" dirty="0"/>
              <a:t>先行研究</a:t>
            </a:r>
            <a:r>
              <a:rPr kumimoji="1" lang="en-US" altLang="ja-JP" dirty="0"/>
              <a:t>)</a:t>
            </a:r>
          </a:p>
          <a:p>
            <a:r>
              <a:rPr kumimoji="1" lang="ja-JP" altLang="en-US" dirty="0"/>
              <a:t>日本における夜間光と経済指標の関連</a:t>
            </a:r>
            <a:endParaRPr kumimoji="1" lang="en-US" altLang="ja-JP" dirty="0"/>
          </a:p>
          <a:p>
            <a:pPr lvl="1"/>
            <a:r>
              <a:rPr lang="ja-JP" altLang="en-US" dirty="0"/>
              <a:t>まとめ</a:t>
            </a:r>
            <a:r>
              <a:rPr lang="en-US" altLang="ja-JP" dirty="0"/>
              <a:t>1</a:t>
            </a:r>
          </a:p>
          <a:p>
            <a:r>
              <a:rPr kumimoji="1" lang="ja-JP" altLang="en-US" dirty="0"/>
              <a:t>観光地における夜間光と経済・社会データ</a:t>
            </a:r>
            <a:endParaRPr kumimoji="1" lang="en-US" altLang="ja-JP" dirty="0"/>
          </a:p>
          <a:p>
            <a:pPr lvl="1"/>
            <a:r>
              <a:rPr lang="ja-JP" altLang="en-US" dirty="0"/>
              <a:t>新潟県魚沼郡湯沢町の事例</a:t>
            </a:r>
            <a:endParaRPr kumimoji="1" lang="en-US" altLang="ja-JP" dirty="0"/>
          </a:p>
          <a:p>
            <a:pPr lvl="1"/>
            <a:r>
              <a:rPr lang="ja-JP" altLang="en-US" dirty="0"/>
              <a:t>まとめ</a:t>
            </a:r>
            <a:r>
              <a:rPr lang="en-US" altLang="ja-JP" dirty="0"/>
              <a:t>2</a:t>
            </a:r>
          </a:p>
          <a:p>
            <a:r>
              <a:rPr lang="ja-JP" altLang="en-US" b="1" dirty="0"/>
              <a:t>宿泊旅行目的と都道府県別夜間光，</a:t>
            </a:r>
            <a:r>
              <a:rPr lang="en-US" altLang="ja-JP" b="1" dirty="0"/>
              <a:t>GOTO</a:t>
            </a:r>
            <a:r>
              <a:rPr lang="ja-JP" altLang="en-US" b="1" dirty="0"/>
              <a:t>について</a:t>
            </a:r>
            <a:endParaRPr lang="en-US" altLang="ja-JP" b="1" dirty="0"/>
          </a:p>
          <a:p>
            <a:pPr lvl="1"/>
            <a:r>
              <a:rPr kumimoji="1" lang="ja-JP" altLang="en-US" b="1" dirty="0"/>
              <a:t>まとめ</a:t>
            </a:r>
            <a:r>
              <a:rPr kumimoji="1" lang="en-US" altLang="ja-JP" b="1" dirty="0"/>
              <a:t>3</a:t>
            </a:r>
          </a:p>
        </p:txBody>
      </p:sp>
      <p:sp>
        <p:nvSpPr>
          <p:cNvPr id="4" name="フッター プレースホルダー 3">
            <a:extLst>
              <a:ext uri="{FF2B5EF4-FFF2-40B4-BE49-F238E27FC236}">
                <a16:creationId xmlns:a16="http://schemas.microsoft.com/office/drawing/2014/main" id="{70C0882E-097F-4EAF-A2C8-331A531B20A1}"/>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920423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AC133FF-DBE0-48A4-9D4E-536A77260897}"/>
              </a:ext>
            </a:extLst>
          </p:cNvPr>
          <p:cNvSpPr>
            <a:spLocks noGrp="1"/>
          </p:cNvSpPr>
          <p:nvPr>
            <p:ph type="title"/>
          </p:nvPr>
        </p:nvSpPr>
        <p:spPr/>
        <p:txBody>
          <a:bodyPr/>
          <a:lstStyle/>
          <a:p>
            <a:r>
              <a:rPr kumimoji="1" lang="ja-JP" altLang="en-US" dirty="0"/>
              <a:t>都道府県別宿泊者数</a:t>
            </a:r>
          </a:p>
        </p:txBody>
      </p:sp>
      <p:pic>
        <p:nvPicPr>
          <p:cNvPr id="6" name="コンテンツ プレースホルダー 5" descr="グラフ, 折れ線グラフ&#10;&#10;自動的に生成された説明">
            <a:extLst>
              <a:ext uri="{FF2B5EF4-FFF2-40B4-BE49-F238E27FC236}">
                <a16:creationId xmlns:a16="http://schemas.microsoft.com/office/drawing/2014/main" id="{C55E4F95-83D4-492D-B007-2DB2F5804E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915" y="1600200"/>
            <a:ext cx="7162170" cy="4525963"/>
          </a:xfrm>
        </p:spPr>
      </p:pic>
      <p:sp>
        <p:nvSpPr>
          <p:cNvPr id="4" name="フッター プレースホルダー 3">
            <a:extLst>
              <a:ext uri="{FF2B5EF4-FFF2-40B4-BE49-F238E27FC236}">
                <a16:creationId xmlns:a16="http://schemas.microsoft.com/office/drawing/2014/main" id="{37C88D40-7C1C-4A49-B497-0936C9416600}"/>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80286683-C293-4401-8A9D-94D91DAE485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26545475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70E9309-1ADE-4561-986E-9FCE81A458AE}"/>
              </a:ext>
            </a:extLst>
          </p:cNvPr>
          <p:cNvSpPr>
            <a:spLocks noGrp="1"/>
          </p:cNvSpPr>
          <p:nvPr>
            <p:ph type="title"/>
          </p:nvPr>
        </p:nvSpPr>
        <p:spPr/>
        <p:txBody>
          <a:bodyPr>
            <a:normAutofit fontScale="90000"/>
          </a:bodyPr>
          <a:lstStyle/>
          <a:p>
            <a:r>
              <a:rPr kumimoji="1" lang="ja-JP" altLang="en-US" dirty="0"/>
              <a:t>都道府県・目的別宿泊者数</a:t>
            </a:r>
            <a:r>
              <a:rPr kumimoji="1" lang="en-US" altLang="ja-JP" dirty="0"/>
              <a:t>(</a:t>
            </a:r>
            <a:r>
              <a:rPr lang="ja-JP" altLang="en-US" dirty="0"/>
              <a:t>時系列</a:t>
            </a:r>
            <a:r>
              <a:rPr kumimoji="1" lang="en-US" altLang="ja-JP" dirty="0"/>
              <a:t>)</a:t>
            </a:r>
            <a:endParaRPr kumimoji="1" lang="ja-JP" altLang="en-US" dirty="0"/>
          </a:p>
        </p:txBody>
      </p:sp>
      <p:pic>
        <p:nvPicPr>
          <p:cNvPr id="6" name="コンテンツ プレースホルダー 5" descr="グラフ, 折れ線グラフ&#10;&#10;自動的に生成された説明">
            <a:extLst>
              <a:ext uri="{FF2B5EF4-FFF2-40B4-BE49-F238E27FC236}">
                <a16:creationId xmlns:a16="http://schemas.microsoft.com/office/drawing/2014/main" id="{79500D09-9DAF-4FBB-BC5C-00ABC10A95E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915" y="1600200"/>
            <a:ext cx="7162170" cy="4525963"/>
          </a:xfrm>
        </p:spPr>
      </p:pic>
      <p:sp>
        <p:nvSpPr>
          <p:cNvPr id="4" name="フッター プレースホルダー 3">
            <a:extLst>
              <a:ext uri="{FF2B5EF4-FFF2-40B4-BE49-F238E27FC236}">
                <a16:creationId xmlns:a16="http://schemas.microsoft.com/office/drawing/2014/main" id="{D450C6A1-4DF4-4EC3-9D3F-1398FD0AA456}"/>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7" name="図 6" descr="テキスト&#10;&#10;自動的に生成された説明">
            <a:extLst>
              <a:ext uri="{FF2B5EF4-FFF2-40B4-BE49-F238E27FC236}">
                <a16:creationId xmlns:a16="http://schemas.microsoft.com/office/drawing/2014/main" id="{7D3E3FBD-BFA0-41EC-AABA-2AA26BA29F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9512" y="3522490"/>
            <a:ext cx="672722" cy="368114"/>
          </a:xfrm>
          <a:prstGeom prst="rect">
            <a:avLst/>
          </a:prstGeom>
        </p:spPr>
      </p:pic>
      <p:sp>
        <p:nvSpPr>
          <p:cNvPr id="8" name="矢印: 右 7">
            <a:extLst>
              <a:ext uri="{FF2B5EF4-FFF2-40B4-BE49-F238E27FC236}">
                <a16:creationId xmlns:a16="http://schemas.microsoft.com/office/drawing/2014/main" id="{A2A074CD-3C0D-47BF-856F-A193F36F0278}"/>
              </a:ext>
            </a:extLst>
          </p:cNvPr>
          <p:cNvSpPr/>
          <p:nvPr/>
        </p:nvSpPr>
        <p:spPr>
          <a:xfrm>
            <a:off x="323528" y="3893015"/>
            <a:ext cx="432048" cy="3681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9" name="図 8" descr="ロゴ が含まれている画像&#10;&#10;自動的に生成された説明">
            <a:extLst>
              <a:ext uri="{FF2B5EF4-FFF2-40B4-BE49-F238E27FC236}">
                <a16:creationId xmlns:a16="http://schemas.microsoft.com/office/drawing/2014/main" id="{096BD1AC-B4F8-448A-99A9-285076BD4A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11899533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コンテンツ プレースホルダー 12" descr="グラフィカル ユーザー インターフェイス, グラフ&#10;&#10;自動的に生成された説明">
            <a:extLst>
              <a:ext uri="{FF2B5EF4-FFF2-40B4-BE49-F238E27FC236}">
                <a16:creationId xmlns:a16="http://schemas.microsoft.com/office/drawing/2014/main" id="{72B3AC96-1F14-43D8-89F1-68916B1459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8922" y="1600200"/>
            <a:ext cx="8046156" cy="4525963"/>
          </a:xfrm>
        </p:spPr>
      </p:pic>
      <p:sp>
        <p:nvSpPr>
          <p:cNvPr id="2" name="タイトル 1">
            <a:extLst>
              <a:ext uri="{FF2B5EF4-FFF2-40B4-BE49-F238E27FC236}">
                <a16:creationId xmlns:a16="http://schemas.microsoft.com/office/drawing/2014/main" id="{DB87A10E-2ACD-4CAD-A278-798B6CAA26EC}"/>
              </a:ext>
            </a:extLst>
          </p:cNvPr>
          <p:cNvSpPr>
            <a:spLocks noGrp="1"/>
          </p:cNvSpPr>
          <p:nvPr>
            <p:ph type="title"/>
          </p:nvPr>
        </p:nvSpPr>
        <p:spPr/>
        <p:txBody>
          <a:bodyPr>
            <a:normAutofit fontScale="90000"/>
          </a:bodyPr>
          <a:lstStyle/>
          <a:p>
            <a:r>
              <a:rPr kumimoji="1" lang="ja-JP" altLang="en-US" dirty="0"/>
              <a:t>都道府県・目的別宿泊者数</a:t>
            </a:r>
            <a:r>
              <a:rPr kumimoji="1" lang="en-US" altLang="ja-JP" dirty="0"/>
              <a:t>(MAP)</a:t>
            </a:r>
            <a:endParaRPr kumimoji="1" lang="ja-JP" altLang="en-US" dirty="0"/>
          </a:p>
        </p:txBody>
      </p:sp>
      <p:sp>
        <p:nvSpPr>
          <p:cNvPr id="4" name="フッター プレースホルダー 3">
            <a:extLst>
              <a:ext uri="{FF2B5EF4-FFF2-40B4-BE49-F238E27FC236}">
                <a16:creationId xmlns:a16="http://schemas.microsoft.com/office/drawing/2014/main" id="{B2F4AB19-D829-46C0-9404-0BF96744D164}"/>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3CF88167-854B-46A3-8F1A-A90DF1D69F9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4253707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25D25A-2187-486F-99F6-5064A61B4089}"/>
              </a:ext>
            </a:extLst>
          </p:cNvPr>
          <p:cNvSpPr>
            <a:spLocks noGrp="1"/>
          </p:cNvSpPr>
          <p:nvPr>
            <p:ph type="title"/>
          </p:nvPr>
        </p:nvSpPr>
        <p:spPr/>
        <p:txBody>
          <a:bodyPr/>
          <a:lstStyle/>
          <a:p>
            <a:r>
              <a:rPr kumimoji="1" lang="en-US" altLang="ja-JP" b="1" dirty="0"/>
              <a:t>What’s</a:t>
            </a:r>
            <a:r>
              <a:rPr kumimoji="1" lang="ja-JP" altLang="en-US" b="1" dirty="0"/>
              <a:t>夜間光？</a:t>
            </a:r>
          </a:p>
        </p:txBody>
      </p:sp>
      <p:pic>
        <p:nvPicPr>
          <p:cNvPr id="6" name="コンテンツ プレースホルダー 5" descr="雪が積もっている山の絵&#10;&#10;自動的に生成された説明">
            <a:extLst>
              <a:ext uri="{FF2B5EF4-FFF2-40B4-BE49-F238E27FC236}">
                <a16:creationId xmlns:a16="http://schemas.microsoft.com/office/drawing/2014/main" id="{261C0E07-47EE-492C-BEFC-52A77FD1E037}"/>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57200" y="1805781"/>
            <a:ext cx="8229600" cy="4114800"/>
          </a:xfrm>
        </p:spPr>
      </p:pic>
      <p:sp>
        <p:nvSpPr>
          <p:cNvPr id="4" name="フッター プレースホルダー 3">
            <a:extLst>
              <a:ext uri="{FF2B5EF4-FFF2-40B4-BE49-F238E27FC236}">
                <a16:creationId xmlns:a16="http://schemas.microsoft.com/office/drawing/2014/main" id="{A309D0E7-3CE5-4165-B689-A28EC19877AC}"/>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13817979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8BDBC1-DC8C-42FD-96EB-EF4984A2BBE8}"/>
              </a:ext>
            </a:extLst>
          </p:cNvPr>
          <p:cNvSpPr>
            <a:spLocks noGrp="1"/>
          </p:cNvSpPr>
          <p:nvPr>
            <p:ph type="title"/>
          </p:nvPr>
        </p:nvSpPr>
        <p:spPr/>
        <p:txBody>
          <a:bodyPr/>
          <a:lstStyle/>
          <a:p>
            <a:r>
              <a:rPr kumimoji="1" lang="ja-JP" altLang="en-US" dirty="0"/>
              <a:t>都道府県別夜間光時系列</a:t>
            </a:r>
          </a:p>
        </p:txBody>
      </p:sp>
      <p:sp>
        <p:nvSpPr>
          <p:cNvPr id="4" name="フッター プレースホルダー 3">
            <a:extLst>
              <a:ext uri="{FF2B5EF4-FFF2-40B4-BE49-F238E27FC236}">
                <a16:creationId xmlns:a16="http://schemas.microsoft.com/office/drawing/2014/main" id="{C4E57C92-B235-4D07-939A-DB0FB6BBD130}"/>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18" name="コンテンツ プレースホルダー 17" descr="グラフ&#10;&#10;中程度の精度で自動的に生成された説明">
            <a:extLst>
              <a:ext uri="{FF2B5EF4-FFF2-40B4-BE49-F238E27FC236}">
                <a16:creationId xmlns:a16="http://schemas.microsoft.com/office/drawing/2014/main" id="{22937010-9EED-46F6-A119-D25C677836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915" y="1600200"/>
            <a:ext cx="7162170" cy="4525963"/>
          </a:xfrm>
        </p:spPr>
      </p:pic>
      <p:pic>
        <p:nvPicPr>
          <p:cNvPr id="5" name="図 4" descr="ロゴ が含まれている画像&#10;&#10;自動的に生成された説明">
            <a:extLst>
              <a:ext uri="{FF2B5EF4-FFF2-40B4-BE49-F238E27FC236}">
                <a16:creationId xmlns:a16="http://schemas.microsoft.com/office/drawing/2014/main" id="{A915E303-4B23-41BB-A04C-C7DE6A3F9A8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26189219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26E39BE-5AD0-47B6-AF5E-5946EF3A763F}"/>
              </a:ext>
            </a:extLst>
          </p:cNvPr>
          <p:cNvSpPr>
            <a:spLocks noGrp="1"/>
          </p:cNvSpPr>
          <p:nvPr>
            <p:ph type="title"/>
          </p:nvPr>
        </p:nvSpPr>
        <p:spPr/>
        <p:txBody>
          <a:bodyPr/>
          <a:lstStyle/>
          <a:p>
            <a:r>
              <a:rPr kumimoji="1" lang="ja-JP" altLang="en-US" dirty="0"/>
              <a:t>夜間光対観光客数</a:t>
            </a:r>
            <a:r>
              <a:rPr kumimoji="1" lang="en-US" altLang="ja-JP" dirty="0"/>
              <a:t>(2007-2013)</a:t>
            </a:r>
            <a:endParaRPr kumimoji="1" lang="ja-JP" altLang="en-US" dirty="0"/>
          </a:p>
        </p:txBody>
      </p:sp>
      <p:sp>
        <p:nvSpPr>
          <p:cNvPr id="4" name="フッター プレースホルダー 3">
            <a:extLst>
              <a:ext uri="{FF2B5EF4-FFF2-40B4-BE49-F238E27FC236}">
                <a16:creationId xmlns:a16="http://schemas.microsoft.com/office/drawing/2014/main" id="{ED70B31B-13E9-4911-B1BC-8F6281C01910}"/>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10" name="コンテンツ プレースホルダー 9" descr="グラフ, 散布図&#10;&#10;自動的に生成された説明">
            <a:extLst>
              <a:ext uri="{FF2B5EF4-FFF2-40B4-BE49-F238E27FC236}">
                <a16:creationId xmlns:a16="http://schemas.microsoft.com/office/drawing/2014/main" id="{03824AE8-51B4-497A-A21E-4804169E79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915" y="1600200"/>
            <a:ext cx="7162170" cy="4525963"/>
          </a:xfrm>
        </p:spPr>
      </p:pic>
      <p:pic>
        <p:nvPicPr>
          <p:cNvPr id="5" name="図 4" descr="ロゴ が含まれている画像&#10;&#10;自動的に生成された説明">
            <a:extLst>
              <a:ext uri="{FF2B5EF4-FFF2-40B4-BE49-F238E27FC236}">
                <a16:creationId xmlns:a16="http://schemas.microsoft.com/office/drawing/2014/main" id="{F93CC2CA-2F39-4E4A-91DE-F3A67CC00B3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13396066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0F3012-F4ED-49AB-95E9-6B926E1F479E}"/>
              </a:ext>
            </a:extLst>
          </p:cNvPr>
          <p:cNvSpPr>
            <a:spLocks noGrp="1"/>
          </p:cNvSpPr>
          <p:nvPr>
            <p:ph type="title"/>
          </p:nvPr>
        </p:nvSpPr>
        <p:spPr/>
        <p:txBody>
          <a:bodyPr>
            <a:normAutofit fontScale="90000"/>
          </a:bodyPr>
          <a:lstStyle/>
          <a:p>
            <a:r>
              <a:rPr kumimoji="1" lang="ja-JP" altLang="en-US" dirty="0"/>
              <a:t>夜間光対宿泊客数目的別</a:t>
            </a:r>
            <a:br>
              <a:rPr kumimoji="1" lang="en-US" altLang="ja-JP" dirty="0"/>
            </a:br>
            <a:r>
              <a:rPr kumimoji="1" lang="en-US" altLang="ja-JP" dirty="0"/>
              <a:t>(2007-2013)</a:t>
            </a:r>
            <a:endParaRPr kumimoji="1" lang="ja-JP" altLang="en-US" dirty="0"/>
          </a:p>
        </p:txBody>
      </p:sp>
      <p:pic>
        <p:nvPicPr>
          <p:cNvPr id="6" name="コンテンツ プレースホルダー 5" descr="グラフ, 散布図&#10;&#10;自動的に生成された説明">
            <a:extLst>
              <a:ext uri="{FF2B5EF4-FFF2-40B4-BE49-F238E27FC236}">
                <a16:creationId xmlns:a16="http://schemas.microsoft.com/office/drawing/2014/main" id="{C3ECF1EE-8639-4C3E-A41F-D78FAE25F0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915" y="1600200"/>
            <a:ext cx="7162170" cy="4525963"/>
          </a:xfrm>
        </p:spPr>
      </p:pic>
      <p:sp>
        <p:nvSpPr>
          <p:cNvPr id="4" name="フッター プレースホルダー 3">
            <a:extLst>
              <a:ext uri="{FF2B5EF4-FFF2-40B4-BE49-F238E27FC236}">
                <a16:creationId xmlns:a16="http://schemas.microsoft.com/office/drawing/2014/main" id="{10F6B630-0CAE-484E-8A22-E86A464DCC42}"/>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5" name="図 4" descr="テキスト&#10;&#10;自動的に生成された説明">
            <a:extLst>
              <a:ext uri="{FF2B5EF4-FFF2-40B4-BE49-F238E27FC236}">
                <a16:creationId xmlns:a16="http://schemas.microsoft.com/office/drawing/2014/main" id="{85AC2D9B-E8B9-411F-A9EE-0A6A7B94E5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9512" y="3522490"/>
            <a:ext cx="672722" cy="368114"/>
          </a:xfrm>
          <a:prstGeom prst="rect">
            <a:avLst/>
          </a:prstGeom>
        </p:spPr>
      </p:pic>
      <p:sp>
        <p:nvSpPr>
          <p:cNvPr id="7" name="矢印: 右 6">
            <a:extLst>
              <a:ext uri="{FF2B5EF4-FFF2-40B4-BE49-F238E27FC236}">
                <a16:creationId xmlns:a16="http://schemas.microsoft.com/office/drawing/2014/main" id="{BD61E13A-B446-497E-B9EA-DECE701F405F}"/>
              </a:ext>
            </a:extLst>
          </p:cNvPr>
          <p:cNvSpPr/>
          <p:nvPr/>
        </p:nvSpPr>
        <p:spPr>
          <a:xfrm>
            <a:off x="323528" y="3893015"/>
            <a:ext cx="432048" cy="3681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8" name="図 7" descr="ロゴ が含まれている画像&#10;&#10;自動的に生成された説明">
            <a:extLst>
              <a:ext uri="{FF2B5EF4-FFF2-40B4-BE49-F238E27FC236}">
                <a16:creationId xmlns:a16="http://schemas.microsoft.com/office/drawing/2014/main" id="{2F98357A-8730-404F-A6C2-153E31560A7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24947292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998DE27-2166-4B35-BD77-25C3E8A71522}"/>
              </a:ext>
            </a:extLst>
          </p:cNvPr>
          <p:cNvSpPr>
            <a:spLocks noGrp="1"/>
          </p:cNvSpPr>
          <p:nvPr>
            <p:ph type="title"/>
          </p:nvPr>
        </p:nvSpPr>
        <p:spPr/>
        <p:txBody>
          <a:bodyPr>
            <a:normAutofit fontScale="90000"/>
          </a:bodyPr>
          <a:lstStyle/>
          <a:p>
            <a:r>
              <a:rPr lang="ja-JP" altLang="en-US" dirty="0"/>
              <a:t>ビジネス目的の宿泊者が多い</a:t>
            </a:r>
            <a:br>
              <a:rPr lang="en-US" altLang="ja-JP" dirty="0"/>
            </a:br>
            <a:r>
              <a:rPr lang="ja-JP" altLang="en-US" dirty="0"/>
              <a:t>都道府県</a:t>
            </a:r>
            <a:endParaRPr kumimoji="1" lang="ja-JP" altLang="en-US" dirty="0"/>
          </a:p>
        </p:txBody>
      </p:sp>
      <p:pic>
        <p:nvPicPr>
          <p:cNvPr id="6" name="コンテンツ プレースホルダー 5" descr="グラフ, 折れ線グラフ&#10;&#10;自動的に生成された説明">
            <a:extLst>
              <a:ext uri="{FF2B5EF4-FFF2-40B4-BE49-F238E27FC236}">
                <a16:creationId xmlns:a16="http://schemas.microsoft.com/office/drawing/2014/main" id="{2F78BA89-7A89-466C-AC7C-94A288EB42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756925"/>
            <a:ext cx="8229600" cy="4212513"/>
          </a:xfrm>
        </p:spPr>
      </p:pic>
      <p:sp>
        <p:nvSpPr>
          <p:cNvPr id="4" name="フッター プレースホルダー 3">
            <a:extLst>
              <a:ext uri="{FF2B5EF4-FFF2-40B4-BE49-F238E27FC236}">
                <a16:creationId xmlns:a16="http://schemas.microsoft.com/office/drawing/2014/main" id="{FB479B19-0341-4DDF-891D-FE1642F04499}"/>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9316D4F7-E838-46FA-8F20-65FB2621386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6788840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0DA9F1-05EE-4F03-833A-190295D851E4}"/>
              </a:ext>
            </a:extLst>
          </p:cNvPr>
          <p:cNvSpPr>
            <a:spLocks noGrp="1"/>
          </p:cNvSpPr>
          <p:nvPr>
            <p:ph type="title"/>
          </p:nvPr>
        </p:nvSpPr>
        <p:spPr/>
        <p:txBody>
          <a:bodyPr>
            <a:normAutofit fontScale="90000"/>
          </a:bodyPr>
          <a:lstStyle/>
          <a:p>
            <a:r>
              <a:rPr kumimoji="1" lang="ja-JP" altLang="en-US" dirty="0"/>
              <a:t>観光目的の宿泊者が多い都道府県</a:t>
            </a:r>
          </a:p>
        </p:txBody>
      </p:sp>
      <p:pic>
        <p:nvPicPr>
          <p:cNvPr id="6" name="コンテンツ プレースホルダー 5" descr="グラフ, 折れ線グラフ&#10;&#10;自動的に生成された説明">
            <a:extLst>
              <a:ext uri="{FF2B5EF4-FFF2-40B4-BE49-F238E27FC236}">
                <a16:creationId xmlns:a16="http://schemas.microsoft.com/office/drawing/2014/main" id="{6B5AD5EE-F238-4098-B727-B8F38F1433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756925"/>
            <a:ext cx="8229600" cy="4212513"/>
          </a:xfrm>
        </p:spPr>
      </p:pic>
      <p:sp>
        <p:nvSpPr>
          <p:cNvPr id="4" name="フッター プレースホルダー 3">
            <a:extLst>
              <a:ext uri="{FF2B5EF4-FFF2-40B4-BE49-F238E27FC236}">
                <a16:creationId xmlns:a16="http://schemas.microsoft.com/office/drawing/2014/main" id="{F09917EF-BE8F-427F-966A-9E030E91C109}"/>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B0E34D6F-9C82-43F8-AF92-6529F9E14DA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27744691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CAAC35C-881D-4829-A441-70524602F336}"/>
              </a:ext>
            </a:extLst>
          </p:cNvPr>
          <p:cNvSpPr>
            <a:spLocks noGrp="1"/>
          </p:cNvSpPr>
          <p:nvPr>
            <p:ph type="title"/>
          </p:nvPr>
        </p:nvSpPr>
        <p:spPr/>
        <p:txBody>
          <a:bodyPr>
            <a:normAutofit/>
          </a:bodyPr>
          <a:lstStyle/>
          <a:p>
            <a:r>
              <a:rPr kumimoji="1" lang="ja-JP" altLang="en-US" dirty="0"/>
              <a:t>夜間光と</a:t>
            </a:r>
            <a:r>
              <a:rPr kumimoji="1" lang="en-US" altLang="ja-JP" dirty="0"/>
              <a:t>GOTO</a:t>
            </a:r>
            <a:r>
              <a:rPr kumimoji="1" lang="ja-JP" altLang="en-US" dirty="0"/>
              <a:t>対象店舗地図</a:t>
            </a:r>
          </a:p>
        </p:txBody>
      </p:sp>
      <p:sp>
        <p:nvSpPr>
          <p:cNvPr id="3" name="テキスト プレースホルダー 2">
            <a:extLst>
              <a:ext uri="{FF2B5EF4-FFF2-40B4-BE49-F238E27FC236}">
                <a16:creationId xmlns:a16="http://schemas.microsoft.com/office/drawing/2014/main" id="{5C040191-7FF4-4E4D-95B5-A84E9E6C8271}"/>
              </a:ext>
            </a:extLst>
          </p:cNvPr>
          <p:cNvSpPr>
            <a:spLocks noGrp="1"/>
          </p:cNvSpPr>
          <p:nvPr>
            <p:ph type="body" idx="1"/>
          </p:nvPr>
        </p:nvSpPr>
        <p:spPr/>
        <p:txBody>
          <a:bodyPr>
            <a:normAutofit/>
          </a:bodyPr>
          <a:lstStyle/>
          <a:p>
            <a:r>
              <a:rPr kumimoji="1" lang="ja-JP" altLang="en-US" dirty="0"/>
              <a:t>市区町村別夜間光平均</a:t>
            </a:r>
          </a:p>
        </p:txBody>
      </p:sp>
      <p:pic>
        <p:nvPicPr>
          <p:cNvPr id="9" name="コンテンツ プレースホルダー 8" descr="マップ&#10;&#10;自動的に生成された説明">
            <a:extLst>
              <a:ext uri="{FF2B5EF4-FFF2-40B4-BE49-F238E27FC236}">
                <a16:creationId xmlns:a16="http://schemas.microsoft.com/office/drawing/2014/main" id="{8B670C94-C98D-494A-9AEF-B222D306B835}"/>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57200" y="2413703"/>
            <a:ext cx="4040188" cy="3473632"/>
          </a:xfrm>
        </p:spPr>
      </p:pic>
      <p:sp>
        <p:nvSpPr>
          <p:cNvPr id="5" name="テキスト プレースホルダー 4">
            <a:extLst>
              <a:ext uri="{FF2B5EF4-FFF2-40B4-BE49-F238E27FC236}">
                <a16:creationId xmlns:a16="http://schemas.microsoft.com/office/drawing/2014/main" id="{34A75DA1-3339-48B3-9113-67CC92BA7142}"/>
              </a:ext>
            </a:extLst>
          </p:cNvPr>
          <p:cNvSpPr>
            <a:spLocks noGrp="1"/>
          </p:cNvSpPr>
          <p:nvPr>
            <p:ph type="body" sz="quarter" idx="3"/>
          </p:nvPr>
        </p:nvSpPr>
        <p:spPr/>
        <p:txBody>
          <a:bodyPr>
            <a:normAutofit/>
          </a:bodyPr>
          <a:lstStyle/>
          <a:p>
            <a:r>
              <a:rPr kumimoji="1" lang="en-US" altLang="ja-JP" dirty="0"/>
              <a:t>GOTO</a:t>
            </a:r>
            <a:r>
              <a:rPr kumimoji="1" lang="ja-JP" altLang="en-US" dirty="0"/>
              <a:t>対象店舗</a:t>
            </a:r>
          </a:p>
        </p:txBody>
      </p:sp>
      <p:pic>
        <p:nvPicPr>
          <p:cNvPr id="11" name="コンテンツ プレースホルダー 10" descr="マップ&#10;&#10;自動的に生成された説明">
            <a:extLst>
              <a:ext uri="{FF2B5EF4-FFF2-40B4-BE49-F238E27FC236}">
                <a16:creationId xmlns:a16="http://schemas.microsoft.com/office/drawing/2014/main" id="{985848E6-0F42-4AE9-B5BC-0153C51D601E}"/>
              </a:ext>
            </a:extLst>
          </p:cNvPr>
          <p:cNvPicPr>
            <a:picLocks noGrp="1" noChangeAspect="1"/>
          </p:cNvPicPr>
          <p:nvPr>
            <p:ph sz="quarter" idx="4"/>
          </p:nvPr>
        </p:nvPicPr>
        <p:blipFill>
          <a:blip r:embed="rId3" cstate="print">
            <a:extLst>
              <a:ext uri="{28A0092B-C50C-407E-A947-70E740481C1C}">
                <a14:useLocalDpi xmlns:a14="http://schemas.microsoft.com/office/drawing/2010/main" val="0"/>
              </a:ext>
            </a:extLst>
          </a:blip>
          <a:stretch>
            <a:fillRect/>
          </a:stretch>
        </p:blipFill>
        <p:spPr>
          <a:xfrm>
            <a:off x="4645025" y="2413020"/>
            <a:ext cx="4041775" cy="3474997"/>
          </a:xfrm>
        </p:spPr>
      </p:pic>
      <p:sp>
        <p:nvSpPr>
          <p:cNvPr id="7" name="フッター プレースホルダー 6">
            <a:extLst>
              <a:ext uri="{FF2B5EF4-FFF2-40B4-BE49-F238E27FC236}">
                <a16:creationId xmlns:a16="http://schemas.microsoft.com/office/drawing/2014/main" id="{FDC06E06-EA07-408D-9500-81BA629E5659}"/>
              </a:ext>
            </a:extLst>
          </p:cNvPr>
          <p:cNvSpPr>
            <a:spLocks noGrp="1"/>
          </p:cNvSpPr>
          <p:nvPr>
            <p:ph type="ftr" sz="quarter" idx="11"/>
          </p:nvPr>
        </p:nvSpPr>
        <p:spPr/>
        <p:txBody>
          <a:bodyPr/>
          <a:lstStyle/>
          <a:p>
            <a:r>
              <a:rPr kumimoji="1" lang="en-US" altLang="ja-JP"/>
              <a:t>GEOJACKASS, All Rights Reserved</a:t>
            </a:r>
            <a:endParaRPr kumimoji="1" lang="ja-JP" altLang="en-US"/>
          </a:p>
        </p:txBody>
      </p:sp>
      <p:pic>
        <p:nvPicPr>
          <p:cNvPr id="8" name="図 7" descr="ロゴ が含まれている画像&#10;&#10;自動的に生成された説明">
            <a:extLst>
              <a:ext uri="{FF2B5EF4-FFF2-40B4-BE49-F238E27FC236}">
                <a16:creationId xmlns:a16="http://schemas.microsoft.com/office/drawing/2014/main" id="{0C3A1261-890B-4C8D-A6BA-005C77C3779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6777555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C220D6-1D85-4739-B6F4-EA23771B67DC}"/>
              </a:ext>
            </a:extLst>
          </p:cNvPr>
          <p:cNvSpPr>
            <a:spLocks noGrp="1"/>
          </p:cNvSpPr>
          <p:nvPr>
            <p:ph type="title"/>
          </p:nvPr>
        </p:nvSpPr>
        <p:spPr/>
        <p:txBody>
          <a:bodyPr/>
          <a:lstStyle/>
          <a:p>
            <a:r>
              <a:rPr kumimoji="1" lang="en-US" altLang="ja-JP" dirty="0"/>
              <a:t>GOTO</a:t>
            </a:r>
            <a:r>
              <a:rPr kumimoji="1" lang="ja-JP" altLang="en-US" dirty="0"/>
              <a:t>対象店舗全業種</a:t>
            </a:r>
          </a:p>
        </p:txBody>
      </p:sp>
      <p:pic>
        <p:nvPicPr>
          <p:cNvPr id="6" name="コンテンツ プレースホルダー 5" descr="グラフ, 棒グラフ&#10;&#10;自動的に生成された説明">
            <a:extLst>
              <a:ext uri="{FF2B5EF4-FFF2-40B4-BE49-F238E27FC236}">
                <a16:creationId xmlns:a16="http://schemas.microsoft.com/office/drawing/2014/main" id="{26868CF1-F508-434D-A872-01AAAADEC80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8600" y="1600200"/>
            <a:ext cx="7226800" cy="4525963"/>
          </a:xfrm>
        </p:spPr>
      </p:pic>
      <p:sp>
        <p:nvSpPr>
          <p:cNvPr id="4" name="フッター プレースホルダー 3">
            <a:extLst>
              <a:ext uri="{FF2B5EF4-FFF2-40B4-BE49-F238E27FC236}">
                <a16:creationId xmlns:a16="http://schemas.microsoft.com/office/drawing/2014/main" id="{95A0304E-ECFC-4DDC-B59C-01E37E5637E4}"/>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DD8E2753-8374-4038-BAC1-3B7ABF00E9C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14450695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56FC84-FFC0-427F-B440-A77498918309}"/>
              </a:ext>
            </a:extLst>
          </p:cNvPr>
          <p:cNvSpPr>
            <a:spLocks noGrp="1"/>
          </p:cNvSpPr>
          <p:nvPr>
            <p:ph type="title"/>
          </p:nvPr>
        </p:nvSpPr>
        <p:spPr/>
        <p:txBody>
          <a:bodyPr/>
          <a:lstStyle/>
          <a:p>
            <a:r>
              <a:rPr kumimoji="1" lang="en-US" altLang="ja-JP" dirty="0"/>
              <a:t>GOTO</a:t>
            </a:r>
            <a:r>
              <a:rPr kumimoji="1" lang="ja-JP" altLang="en-US" dirty="0"/>
              <a:t>対象店舗</a:t>
            </a:r>
            <a:r>
              <a:rPr kumimoji="1" lang="en-US" altLang="ja-JP" dirty="0"/>
              <a:t>(</a:t>
            </a:r>
            <a:r>
              <a:rPr kumimoji="1" lang="ja-JP" altLang="en-US" dirty="0"/>
              <a:t>飲食店</a:t>
            </a:r>
            <a:r>
              <a:rPr kumimoji="1" lang="en-US" altLang="ja-JP" dirty="0"/>
              <a:t>)</a:t>
            </a:r>
            <a:endParaRPr kumimoji="1" lang="ja-JP" altLang="en-US" dirty="0"/>
          </a:p>
        </p:txBody>
      </p:sp>
      <p:pic>
        <p:nvPicPr>
          <p:cNvPr id="6" name="コンテンツ プレースホルダー 5" descr="グラフ, 棒グラフ, ヒストグラム&#10;&#10;自動的に生成された説明">
            <a:extLst>
              <a:ext uri="{FF2B5EF4-FFF2-40B4-BE49-F238E27FC236}">
                <a16:creationId xmlns:a16="http://schemas.microsoft.com/office/drawing/2014/main" id="{08491BF1-5988-41F3-87C7-0C3B49B2EC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6746" y="1600200"/>
            <a:ext cx="6550507" cy="4525963"/>
          </a:xfrm>
        </p:spPr>
      </p:pic>
      <p:sp>
        <p:nvSpPr>
          <p:cNvPr id="4" name="フッター プレースホルダー 3">
            <a:extLst>
              <a:ext uri="{FF2B5EF4-FFF2-40B4-BE49-F238E27FC236}">
                <a16:creationId xmlns:a16="http://schemas.microsoft.com/office/drawing/2014/main" id="{52D0738B-D4EF-42EC-A389-062661B934FC}"/>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64435C6E-BCD0-4871-92A5-B7564FC3BC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63888" y="2921187"/>
            <a:ext cx="1008112" cy="919919"/>
          </a:xfrm>
          <a:prstGeom prst="rect">
            <a:avLst/>
          </a:prstGeom>
          <a:effectLst>
            <a:softEdge rad="31750"/>
          </a:effectLst>
        </p:spPr>
      </p:pic>
    </p:spTree>
    <p:extLst>
      <p:ext uri="{BB962C8B-B14F-4D97-AF65-F5344CB8AC3E}">
        <p14:creationId xmlns:p14="http://schemas.microsoft.com/office/powerpoint/2010/main" val="38409824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F1537E-2643-4EFA-8693-C18EA08DEB93}"/>
              </a:ext>
            </a:extLst>
          </p:cNvPr>
          <p:cNvSpPr>
            <a:spLocks noGrp="1"/>
          </p:cNvSpPr>
          <p:nvPr>
            <p:ph type="title"/>
          </p:nvPr>
        </p:nvSpPr>
        <p:spPr/>
        <p:txBody>
          <a:bodyPr/>
          <a:lstStyle/>
          <a:p>
            <a:r>
              <a:rPr kumimoji="1" lang="ja-JP" altLang="en-US" dirty="0"/>
              <a:t>まとめ</a:t>
            </a:r>
            <a:r>
              <a:rPr kumimoji="1" lang="en-US" altLang="ja-JP" dirty="0"/>
              <a:t>3</a:t>
            </a:r>
            <a:endParaRPr kumimoji="1" lang="ja-JP" altLang="en-US" dirty="0"/>
          </a:p>
        </p:txBody>
      </p:sp>
      <p:sp>
        <p:nvSpPr>
          <p:cNvPr id="3" name="コンテンツ プレースホルダー 2">
            <a:extLst>
              <a:ext uri="{FF2B5EF4-FFF2-40B4-BE49-F238E27FC236}">
                <a16:creationId xmlns:a16="http://schemas.microsoft.com/office/drawing/2014/main" id="{1A7691A0-1334-4A62-9E5C-482FBC747D69}"/>
              </a:ext>
            </a:extLst>
          </p:cNvPr>
          <p:cNvSpPr>
            <a:spLocks noGrp="1"/>
          </p:cNvSpPr>
          <p:nvPr>
            <p:ph idx="1"/>
          </p:nvPr>
        </p:nvSpPr>
        <p:spPr/>
        <p:txBody>
          <a:bodyPr>
            <a:normAutofit fontScale="77500" lnSpcReduction="20000"/>
          </a:bodyPr>
          <a:lstStyle/>
          <a:p>
            <a:r>
              <a:rPr lang="ja-JP" altLang="en-US" dirty="0"/>
              <a:t>東京，神奈川，埼玉，愛知，大阪は</a:t>
            </a:r>
            <a:r>
              <a:rPr lang="ja-JP" altLang="en-US" dirty="0">
                <a:solidFill>
                  <a:srgbClr val="FF0000"/>
                </a:solidFill>
              </a:rPr>
              <a:t>ビジネス目的</a:t>
            </a:r>
            <a:r>
              <a:rPr lang="ja-JP" altLang="en-US" dirty="0"/>
              <a:t>の宿泊者が多い．</a:t>
            </a:r>
            <a:r>
              <a:rPr lang="en-US" altLang="ja-JP" dirty="0"/>
              <a:t>(</a:t>
            </a:r>
            <a:r>
              <a:rPr lang="ja-JP" altLang="en-US" dirty="0"/>
              <a:t>夜間光の平均は明るい</a:t>
            </a:r>
            <a:r>
              <a:rPr lang="en-US" altLang="ja-JP" dirty="0"/>
              <a:t>)</a:t>
            </a:r>
          </a:p>
          <a:p>
            <a:r>
              <a:rPr lang="ja-JP" altLang="en-US" dirty="0"/>
              <a:t>北海道，長野，千葉，静岡，沖縄，京都，神奈川は</a:t>
            </a:r>
            <a:r>
              <a:rPr lang="ja-JP" altLang="en-US" dirty="0">
                <a:solidFill>
                  <a:srgbClr val="FF0000"/>
                </a:solidFill>
              </a:rPr>
              <a:t>観光目的</a:t>
            </a:r>
            <a:r>
              <a:rPr lang="ja-JP" altLang="en-US" dirty="0"/>
              <a:t>の宿泊者が多い．</a:t>
            </a:r>
            <a:r>
              <a:rPr lang="en-US" altLang="ja-JP" dirty="0"/>
              <a:t>(</a:t>
            </a:r>
            <a:r>
              <a:rPr lang="ja-JP" altLang="en-US" dirty="0"/>
              <a:t>夜間光の平均は暗い</a:t>
            </a:r>
            <a:r>
              <a:rPr lang="en-US" altLang="ja-JP" dirty="0"/>
              <a:t>)</a:t>
            </a:r>
          </a:p>
          <a:p>
            <a:r>
              <a:rPr lang="ja-JP" altLang="en-US" dirty="0"/>
              <a:t>宿泊客数と夜間光の間の相関はほぼないが，</a:t>
            </a:r>
            <a:r>
              <a:rPr lang="ja-JP" altLang="en-US" dirty="0">
                <a:solidFill>
                  <a:srgbClr val="FF0000"/>
                </a:solidFill>
              </a:rPr>
              <a:t>夜間光</a:t>
            </a:r>
            <a:r>
              <a:rPr lang="ja-JP" altLang="en-US" dirty="0"/>
              <a:t>と宿泊目的の間にある関係性</a:t>
            </a:r>
            <a:r>
              <a:rPr lang="en-US" altLang="ja-JP" dirty="0"/>
              <a:t>(</a:t>
            </a:r>
            <a:r>
              <a:rPr lang="ja-JP" altLang="en-US" dirty="0">
                <a:solidFill>
                  <a:srgbClr val="FF0000"/>
                </a:solidFill>
              </a:rPr>
              <a:t>経済発展</a:t>
            </a:r>
            <a:r>
              <a:rPr lang="en-US" altLang="ja-JP" dirty="0"/>
              <a:t>)</a:t>
            </a:r>
            <a:r>
              <a:rPr lang="ja-JP" altLang="en-US" dirty="0"/>
              <a:t>を説明する形になっている．</a:t>
            </a:r>
            <a:endParaRPr lang="en-US" altLang="ja-JP" dirty="0"/>
          </a:p>
          <a:p>
            <a:r>
              <a:rPr lang="ja-JP" altLang="en-US" dirty="0"/>
              <a:t>例えば神奈川などは市区町村レベルで見たときに，上述の夜間光強度とビジネス・観光目的のエリアが分かれると思われる．</a:t>
            </a:r>
            <a:endParaRPr lang="en-US" altLang="ja-JP" dirty="0"/>
          </a:p>
          <a:p>
            <a:r>
              <a:rPr lang="en-US" altLang="ja-JP" dirty="0"/>
              <a:t>GOTO</a:t>
            </a:r>
            <a:r>
              <a:rPr lang="ja-JP" altLang="en-US" dirty="0"/>
              <a:t>の主目的は，観光事業推進ではなく，経済活性化であるならば，都道府県・地域に合わせた助成の方が，効果的である可能性を否定できない．</a:t>
            </a:r>
            <a:endParaRPr lang="en-US" altLang="ja-JP" dirty="0"/>
          </a:p>
        </p:txBody>
      </p:sp>
      <p:sp>
        <p:nvSpPr>
          <p:cNvPr id="4" name="フッター プレースホルダー 3">
            <a:extLst>
              <a:ext uri="{FF2B5EF4-FFF2-40B4-BE49-F238E27FC236}">
                <a16:creationId xmlns:a16="http://schemas.microsoft.com/office/drawing/2014/main" id="{ADB9D4B7-BB45-4E1C-AD00-A38240979672}"/>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21912548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D160CA-A675-44EB-9960-97EFC121F976}"/>
              </a:ext>
            </a:extLst>
          </p:cNvPr>
          <p:cNvSpPr>
            <a:spLocks noGrp="1"/>
          </p:cNvSpPr>
          <p:nvPr>
            <p:ph type="title"/>
          </p:nvPr>
        </p:nvSpPr>
        <p:spPr/>
        <p:txBody>
          <a:bodyPr/>
          <a:lstStyle/>
          <a:p>
            <a:r>
              <a:rPr lang="ja-JP" altLang="en-US" dirty="0"/>
              <a:t>参考文献・データ引用元</a:t>
            </a:r>
            <a:endParaRPr kumimoji="1" lang="ja-JP" altLang="en-US" dirty="0"/>
          </a:p>
        </p:txBody>
      </p:sp>
      <p:sp>
        <p:nvSpPr>
          <p:cNvPr id="3" name="コンテンツ プレースホルダー 2">
            <a:extLst>
              <a:ext uri="{FF2B5EF4-FFF2-40B4-BE49-F238E27FC236}">
                <a16:creationId xmlns:a16="http://schemas.microsoft.com/office/drawing/2014/main" id="{8256D6DF-9BB1-40A1-B1E9-F45BA06D1F3B}"/>
              </a:ext>
            </a:extLst>
          </p:cNvPr>
          <p:cNvSpPr>
            <a:spLocks noGrp="1"/>
          </p:cNvSpPr>
          <p:nvPr>
            <p:ph idx="1"/>
          </p:nvPr>
        </p:nvSpPr>
        <p:spPr/>
        <p:txBody>
          <a:bodyPr>
            <a:noAutofit/>
          </a:bodyPr>
          <a:lstStyle/>
          <a:p>
            <a:pPr marL="0" indent="0">
              <a:lnSpc>
                <a:spcPts val="900"/>
              </a:lnSpc>
              <a:spcBef>
                <a:spcPts val="0"/>
              </a:spcBef>
              <a:buNone/>
            </a:pPr>
            <a:r>
              <a:rPr lang="ja-JP" altLang="en-US" sz="800" dirty="0"/>
              <a:t>倉田正充 </a:t>
            </a:r>
            <a:r>
              <a:rPr lang="en-US" altLang="ja-JP" sz="800" dirty="0"/>
              <a:t>(2017) </a:t>
            </a:r>
            <a:r>
              <a:rPr lang="ja-JP" altLang="en-US" sz="800" dirty="0"/>
              <a:t>低所得国における夜間光と社会・経済指標の相関関係</a:t>
            </a:r>
            <a:r>
              <a:rPr lang="en-US" altLang="ja-JP" sz="800" dirty="0"/>
              <a:t>, </a:t>
            </a:r>
            <a:r>
              <a:rPr lang="ja-JP" altLang="en-US" sz="800" dirty="0"/>
              <a:t>上智経済論集</a:t>
            </a:r>
            <a:r>
              <a:rPr lang="en-US" altLang="ja-JP" sz="800" dirty="0"/>
              <a:t>, (62), 19-26.</a:t>
            </a:r>
          </a:p>
          <a:p>
            <a:pPr marL="0" indent="0">
              <a:lnSpc>
                <a:spcPts val="900"/>
              </a:lnSpc>
              <a:spcBef>
                <a:spcPts val="0"/>
              </a:spcBef>
              <a:buNone/>
            </a:pPr>
            <a:r>
              <a:rPr lang="ja-JP" altLang="en-US" sz="800" dirty="0"/>
              <a:t>厚生労働省 </a:t>
            </a:r>
            <a:r>
              <a:rPr lang="en-US" altLang="ja-JP" sz="800" dirty="0"/>
              <a:t>(2006)</a:t>
            </a:r>
            <a:r>
              <a:rPr lang="ja-JP" altLang="en-US" sz="800" dirty="0"/>
              <a:t>人口</a:t>
            </a:r>
            <a:r>
              <a:rPr lang="en-US" altLang="ja-JP" sz="800" dirty="0"/>
              <a:t>10 </a:t>
            </a:r>
            <a:r>
              <a:rPr lang="ja-JP" altLang="en-US" sz="800" dirty="0"/>
              <a:t>万対医師・歯科医師・薬剤師数，施設・業務の種別・性・従業地による都道府県－ </a:t>
            </a:r>
            <a:r>
              <a:rPr lang="en-US" altLang="ja-JP" sz="800" dirty="0"/>
              <a:t>16 </a:t>
            </a:r>
            <a:r>
              <a:rPr lang="ja-JP" altLang="en-US" sz="800" dirty="0"/>
              <a:t>大都市・中核市（ 再掲） 別</a:t>
            </a:r>
            <a:r>
              <a:rPr lang="en-US" altLang="ja-JP" sz="800" dirty="0"/>
              <a:t>.&lt;</a:t>
            </a:r>
          </a:p>
          <a:p>
            <a:pPr marL="0" indent="0">
              <a:lnSpc>
                <a:spcPts val="900"/>
              </a:lnSpc>
              <a:spcBef>
                <a:spcPts val="0"/>
              </a:spcBef>
              <a:buNone/>
            </a:pPr>
            <a:r>
              <a:rPr lang="en-US" altLang="ja-JP" sz="800" dirty="0"/>
              <a:t>https://www.mhlw.go.jp/toukei/saikin/hw/ishi/06/tou13.html&gt;.</a:t>
            </a:r>
          </a:p>
          <a:p>
            <a:pPr marL="0" indent="0">
              <a:lnSpc>
                <a:spcPts val="900"/>
              </a:lnSpc>
              <a:spcBef>
                <a:spcPts val="0"/>
              </a:spcBef>
              <a:buNone/>
            </a:pPr>
            <a:r>
              <a:rPr lang="ja-JP" altLang="en-US" sz="800" dirty="0"/>
              <a:t>国土交通省 </a:t>
            </a:r>
            <a:r>
              <a:rPr lang="en-US" altLang="ja-JP" sz="800" dirty="0"/>
              <a:t>(2019) </a:t>
            </a:r>
            <a:r>
              <a:rPr lang="ja-JP" altLang="en-US" sz="800" dirty="0"/>
              <a:t>国土数値情報 行政区域デー</a:t>
            </a:r>
            <a:r>
              <a:rPr lang="en-US" altLang="ja-JP" sz="800" dirty="0"/>
              <a:t>.&lt;https://nlftp.mlit.go.jp/ksj/gml/datalist/KsjTmplt-N03-v2_3.html&gt;.</a:t>
            </a:r>
          </a:p>
          <a:p>
            <a:pPr marL="0" indent="0">
              <a:lnSpc>
                <a:spcPts val="900"/>
              </a:lnSpc>
              <a:spcBef>
                <a:spcPts val="0"/>
              </a:spcBef>
              <a:buNone/>
            </a:pPr>
            <a:r>
              <a:rPr lang="ja-JP" altLang="en-US" sz="800" dirty="0"/>
              <a:t>総務省統計局 </a:t>
            </a:r>
            <a:r>
              <a:rPr lang="en-US" altLang="ja-JP" sz="800" dirty="0"/>
              <a:t>(2015) </a:t>
            </a:r>
            <a:r>
              <a:rPr lang="ja-JP" altLang="en-US" sz="800" dirty="0"/>
              <a:t>平成</a:t>
            </a:r>
            <a:r>
              <a:rPr lang="en-US" altLang="ja-JP" sz="800" dirty="0"/>
              <a:t>25 </a:t>
            </a:r>
            <a:r>
              <a:rPr lang="ja-JP" altLang="en-US" sz="800" dirty="0"/>
              <a:t>年住宅・土地統計調査． </a:t>
            </a:r>
            <a:r>
              <a:rPr lang="en-US" altLang="ja-JP" sz="800" dirty="0"/>
              <a:t>&lt;https://www.estat.go.jp/statsearch/database?page=1&amp;layout=datalist&amp;stat_infid=000028111597&gt;.</a:t>
            </a:r>
          </a:p>
          <a:p>
            <a:pPr marL="0" indent="0">
              <a:lnSpc>
                <a:spcPts val="900"/>
              </a:lnSpc>
              <a:spcBef>
                <a:spcPts val="0"/>
              </a:spcBef>
              <a:buNone/>
            </a:pPr>
            <a:r>
              <a:rPr lang="ja-JP" altLang="en-US" sz="800" dirty="0"/>
              <a:t>総務省統計局 </a:t>
            </a:r>
            <a:r>
              <a:rPr lang="en-US" altLang="ja-JP" sz="800" dirty="0"/>
              <a:t>(2020) </a:t>
            </a:r>
            <a:r>
              <a:rPr lang="ja-JP" altLang="en-US" sz="800" dirty="0"/>
              <a:t>都道府県・市区町村のすがた</a:t>
            </a:r>
            <a:r>
              <a:rPr lang="en-US" altLang="ja-JP" sz="800" dirty="0"/>
              <a:t>.</a:t>
            </a:r>
          </a:p>
          <a:p>
            <a:pPr marL="0" indent="0">
              <a:lnSpc>
                <a:spcPts val="900"/>
              </a:lnSpc>
              <a:spcBef>
                <a:spcPts val="0"/>
              </a:spcBef>
              <a:buNone/>
            </a:pPr>
            <a:r>
              <a:rPr lang="en-US" altLang="ja-JP" sz="800" dirty="0"/>
              <a:t>&lt;https://www.e-stat.go.jp/regional-statistics/ssdsview&gt;.</a:t>
            </a:r>
          </a:p>
          <a:p>
            <a:pPr marL="0" indent="0">
              <a:lnSpc>
                <a:spcPts val="900"/>
              </a:lnSpc>
              <a:spcBef>
                <a:spcPts val="0"/>
              </a:spcBef>
              <a:buNone/>
            </a:pPr>
            <a:r>
              <a:rPr lang="ja-JP" altLang="en-US" sz="800" dirty="0"/>
              <a:t>田中滋 </a:t>
            </a:r>
            <a:r>
              <a:rPr lang="en-US" altLang="ja-JP" sz="800" dirty="0"/>
              <a:t>(2007) </a:t>
            </a:r>
            <a:r>
              <a:rPr lang="ja-JP" altLang="en-US" sz="800" dirty="0"/>
              <a:t>地域格差と医療の危機－医療計画を危機克服に活かすためには－</a:t>
            </a:r>
            <a:r>
              <a:rPr lang="en-US" altLang="ja-JP" sz="800" dirty="0"/>
              <a:t>.&lt; http://dl.med.or.jp/dlmed/nichikara/isei/isei2008_1.pdf&gt;</a:t>
            </a:r>
            <a:r>
              <a:rPr lang="ja-JP" altLang="en-US" sz="800" dirty="0" err="1"/>
              <a:t>．</a:t>
            </a:r>
            <a:endParaRPr lang="ja-JP" altLang="en-US" sz="800" dirty="0"/>
          </a:p>
          <a:p>
            <a:pPr marL="0" indent="0">
              <a:lnSpc>
                <a:spcPts val="900"/>
              </a:lnSpc>
              <a:spcBef>
                <a:spcPts val="0"/>
              </a:spcBef>
              <a:buNone/>
            </a:pPr>
            <a:r>
              <a:rPr lang="ja-JP" altLang="en-US" sz="800" dirty="0"/>
              <a:t>永江 大右・中村 太一・紀伊 雅敦 </a:t>
            </a:r>
            <a:r>
              <a:rPr lang="en-US" altLang="ja-JP" sz="800" dirty="0"/>
              <a:t>(2018), </a:t>
            </a:r>
            <a:r>
              <a:rPr lang="ja-JP" altLang="en-US" sz="800" dirty="0"/>
              <a:t>夜間光データを用いた都心抽出方法に関する研究</a:t>
            </a:r>
            <a:r>
              <a:rPr lang="en-US" altLang="ja-JP" sz="800" dirty="0"/>
              <a:t>, </a:t>
            </a:r>
            <a:r>
              <a:rPr lang="ja-JP" altLang="en-US" sz="800" dirty="0"/>
              <a:t>土木計画学研究・論文集</a:t>
            </a:r>
            <a:r>
              <a:rPr lang="en-US" altLang="ja-JP" sz="800" dirty="0"/>
              <a:t>, (35), I_505-I_512.</a:t>
            </a:r>
          </a:p>
          <a:p>
            <a:pPr marL="0" indent="0">
              <a:lnSpc>
                <a:spcPts val="900"/>
              </a:lnSpc>
              <a:spcBef>
                <a:spcPts val="0"/>
              </a:spcBef>
              <a:buNone/>
            </a:pPr>
            <a:r>
              <a:rPr lang="en-US" altLang="ja-JP" sz="800" dirty="0"/>
              <a:t>Donaldson, D. and </a:t>
            </a:r>
            <a:r>
              <a:rPr lang="en-US" altLang="ja-JP" sz="800" dirty="0" err="1"/>
              <a:t>Storeygard</a:t>
            </a:r>
            <a:r>
              <a:rPr lang="en-US" altLang="ja-JP" sz="800" dirty="0"/>
              <a:t>, A. (2016) The View</a:t>
            </a:r>
            <a:r>
              <a:rPr lang="ja-JP" altLang="en-US" sz="800" dirty="0"/>
              <a:t> </a:t>
            </a:r>
            <a:r>
              <a:rPr lang="en-US" altLang="ja-JP" sz="800" dirty="0"/>
              <a:t>from Above: Applications of Satellite Data </a:t>
            </a:r>
            <a:r>
              <a:rPr lang="en-US" altLang="ja-JP" sz="800" dirty="0" err="1"/>
              <a:t>inEconomics</a:t>
            </a:r>
            <a:r>
              <a:rPr lang="en-US" altLang="ja-JP" sz="800" dirty="0"/>
              <a:t>, Journal of Economic Perspectives,30, Number4-Fall, 171-198.</a:t>
            </a:r>
          </a:p>
          <a:p>
            <a:pPr marL="0" indent="0">
              <a:lnSpc>
                <a:spcPts val="900"/>
              </a:lnSpc>
              <a:spcBef>
                <a:spcPts val="0"/>
              </a:spcBef>
              <a:buNone/>
            </a:pPr>
            <a:r>
              <a:rPr lang="en-US" altLang="ja-JP" sz="800" dirty="0"/>
              <a:t>Henderson, J. V. </a:t>
            </a:r>
            <a:r>
              <a:rPr lang="en-US" altLang="ja-JP" sz="800" dirty="0" err="1"/>
              <a:t>Storeygard</a:t>
            </a:r>
            <a:r>
              <a:rPr lang="en-US" altLang="ja-JP" sz="800" dirty="0"/>
              <a:t>, A. and Weil, D. N. Measuring Economic Growth from Outer Space, American Economic Review, 102(2)</a:t>
            </a:r>
            <a:r>
              <a:rPr lang="ja-JP" altLang="en-US" sz="800" dirty="0" err="1"/>
              <a:t>，</a:t>
            </a:r>
            <a:r>
              <a:rPr lang="en-US" altLang="ja-JP" sz="800" dirty="0"/>
              <a:t>994–1028</a:t>
            </a:r>
            <a:r>
              <a:rPr lang="ja-JP" altLang="en-US" sz="800" dirty="0" err="1"/>
              <a:t>．</a:t>
            </a:r>
            <a:endParaRPr lang="ja-JP" altLang="en-US" sz="800" dirty="0"/>
          </a:p>
          <a:p>
            <a:pPr marL="0" indent="0">
              <a:lnSpc>
                <a:spcPts val="900"/>
              </a:lnSpc>
              <a:spcBef>
                <a:spcPts val="0"/>
              </a:spcBef>
              <a:buNone/>
            </a:pPr>
            <a:r>
              <a:rPr lang="en-US" altLang="ja-JP" sz="800" dirty="0"/>
              <a:t>NOAA (2014), Global Radiance Calibrated Nighttime Lights. &lt;https://ngdc.noaa.gov/eog/dmsp/download_radcal.html &gt;.</a:t>
            </a:r>
          </a:p>
          <a:p>
            <a:pPr marL="0" indent="0">
              <a:lnSpc>
                <a:spcPts val="900"/>
              </a:lnSpc>
              <a:spcBef>
                <a:spcPts val="0"/>
              </a:spcBef>
              <a:buNone/>
            </a:pPr>
            <a:r>
              <a:rPr lang="ja-JP" altLang="en-US" sz="800"/>
              <a:t>観光庁</a:t>
            </a:r>
            <a:r>
              <a:rPr lang="ja-JP" altLang="en-US" sz="800" dirty="0"/>
              <a:t>： 宿泊旅行統計調査，観光庁（ オンライン），入手先</a:t>
            </a:r>
            <a:r>
              <a:rPr lang="en-US" altLang="ja-JP" sz="800" dirty="0"/>
              <a:t> https://www.mlit.go.jp/kankocho/siryou/toukei/shukuhakutoukei.html (</a:t>
            </a:r>
            <a:r>
              <a:rPr lang="ja-JP" altLang="en-US" sz="800" dirty="0"/>
              <a:t>参照</a:t>
            </a:r>
            <a:r>
              <a:rPr lang="en-US" altLang="ja-JP" sz="800" dirty="0"/>
              <a:t>2021-02-11</a:t>
            </a:r>
            <a:r>
              <a:rPr lang="ja-JP" altLang="en-US" sz="800" dirty="0"/>
              <a:t>）</a:t>
            </a:r>
            <a:r>
              <a:rPr lang="en-US" altLang="ja-JP" sz="800" dirty="0"/>
              <a:t>.</a:t>
            </a:r>
          </a:p>
        </p:txBody>
      </p:sp>
      <p:sp>
        <p:nvSpPr>
          <p:cNvPr id="4" name="フッター プレースホルダー 3">
            <a:extLst>
              <a:ext uri="{FF2B5EF4-FFF2-40B4-BE49-F238E27FC236}">
                <a16:creationId xmlns:a16="http://schemas.microsoft.com/office/drawing/2014/main" id="{9BF53B6A-F51E-4F73-841C-56735ECD1282}"/>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2435791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9EE9BE-B76D-44D2-8225-B36EFCCBC886}"/>
              </a:ext>
            </a:extLst>
          </p:cNvPr>
          <p:cNvSpPr>
            <a:spLocks noGrp="1"/>
          </p:cNvSpPr>
          <p:nvPr>
            <p:ph type="title"/>
          </p:nvPr>
        </p:nvSpPr>
        <p:spPr/>
        <p:txBody>
          <a:bodyPr>
            <a:noAutofit/>
          </a:bodyPr>
          <a:lstStyle/>
          <a:p>
            <a:r>
              <a:rPr lang="en-US" altLang="ja-JP" sz="2800" dirty="0"/>
              <a:t>Measuring Economic Growth from Outer Space</a:t>
            </a:r>
            <a:endParaRPr kumimoji="1" lang="ja-JP" altLang="en-US" sz="2800" dirty="0"/>
          </a:p>
        </p:txBody>
      </p:sp>
      <p:sp>
        <p:nvSpPr>
          <p:cNvPr id="3" name="コンテンツ プレースホルダー 2">
            <a:extLst>
              <a:ext uri="{FF2B5EF4-FFF2-40B4-BE49-F238E27FC236}">
                <a16:creationId xmlns:a16="http://schemas.microsoft.com/office/drawing/2014/main" id="{B322CDC5-CB62-42B0-91CA-530B1A067BC3}"/>
              </a:ext>
            </a:extLst>
          </p:cNvPr>
          <p:cNvSpPr>
            <a:spLocks noGrp="1"/>
          </p:cNvSpPr>
          <p:nvPr>
            <p:ph idx="1"/>
          </p:nvPr>
        </p:nvSpPr>
        <p:spPr/>
        <p:txBody>
          <a:bodyPr>
            <a:normAutofit/>
          </a:bodyPr>
          <a:lstStyle/>
          <a:p>
            <a:pPr marL="0" indent="0">
              <a:buNone/>
            </a:pPr>
            <a:r>
              <a:rPr lang="en-US" altLang="ja-JP" dirty="0"/>
              <a:t>Henderson, J. Vernon, Adam </a:t>
            </a:r>
            <a:r>
              <a:rPr lang="en-US" altLang="ja-JP" dirty="0" err="1"/>
              <a:t>Storeygard</a:t>
            </a:r>
            <a:r>
              <a:rPr lang="en-US" altLang="ja-JP" dirty="0"/>
              <a:t> and David N. Weil. 2012. </a:t>
            </a:r>
          </a:p>
          <a:p>
            <a:pPr marL="0" indent="0">
              <a:buNone/>
            </a:pPr>
            <a:r>
              <a:rPr lang="ja-JP" altLang="en-US" sz="4000" b="1" dirty="0"/>
              <a:t>“</a:t>
            </a:r>
            <a:r>
              <a:rPr lang="en-US" altLang="ja-JP" sz="4000" b="1" dirty="0"/>
              <a:t>Measuring Economic Growth from Outer Space.</a:t>
            </a:r>
            <a:r>
              <a:rPr lang="ja-JP" altLang="en-US" sz="4000" b="1" dirty="0"/>
              <a:t>”</a:t>
            </a:r>
            <a:endParaRPr lang="en-US" altLang="ja-JP" sz="4000" b="1" dirty="0"/>
          </a:p>
          <a:p>
            <a:pPr marL="0" indent="0">
              <a:buNone/>
            </a:pPr>
            <a:r>
              <a:rPr lang="en-US" altLang="ja-JP" dirty="0"/>
              <a:t> </a:t>
            </a:r>
            <a:r>
              <a:rPr lang="en-US" altLang="ja-JP" i="1" dirty="0"/>
              <a:t>American Economic Review</a:t>
            </a:r>
            <a:r>
              <a:rPr lang="en-US" altLang="ja-JP" dirty="0"/>
              <a:t>, 102(2):994-1028.</a:t>
            </a:r>
            <a:endParaRPr kumimoji="1" lang="ja-JP" altLang="en-US" dirty="0"/>
          </a:p>
        </p:txBody>
      </p:sp>
      <p:sp>
        <p:nvSpPr>
          <p:cNvPr id="4" name="フッター プレースホルダー 3">
            <a:extLst>
              <a:ext uri="{FF2B5EF4-FFF2-40B4-BE49-F238E27FC236}">
                <a16:creationId xmlns:a16="http://schemas.microsoft.com/office/drawing/2014/main" id="{D40ED605-4F82-418E-AFAD-F69AA6D06309}"/>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26831507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616C08-F2A3-406A-BC0D-8F593A531C05}"/>
              </a:ext>
            </a:extLst>
          </p:cNvPr>
          <p:cNvSpPr>
            <a:spLocks noGrp="1"/>
          </p:cNvSpPr>
          <p:nvPr>
            <p:ph type="title"/>
          </p:nvPr>
        </p:nvSpPr>
        <p:spPr/>
        <p:txBody>
          <a:bodyPr/>
          <a:lstStyle/>
          <a:p>
            <a:r>
              <a:rPr lang="ja-JP" altLang="en-US" dirty="0"/>
              <a:t>参考文献・データ引用元</a:t>
            </a:r>
            <a:endParaRPr kumimoji="1" lang="ja-JP" altLang="en-US" dirty="0"/>
          </a:p>
        </p:txBody>
      </p:sp>
      <p:sp>
        <p:nvSpPr>
          <p:cNvPr id="3" name="コンテンツ プレースホルダー 2">
            <a:extLst>
              <a:ext uri="{FF2B5EF4-FFF2-40B4-BE49-F238E27FC236}">
                <a16:creationId xmlns:a16="http://schemas.microsoft.com/office/drawing/2014/main" id="{02F9663C-0494-4C93-85D7-B5805AECD9F0}"/>
              </a:ext>
            </a:extLst>
          </p:cNvPr>
          <p:cNvSpPr>
            <a:spLocks noGrp="1"/>
          </p:cNvSpPr>
          <p:nvPr>
            <p:ph idx="1"/>
          </p:nvPr>
        </p:nvSpPr>
        <p:spPr/>
        <p:txBody>
          <a:bodyPr>
            <a:noAutofit/>
          </a:bodyPr>
          <a:lstStyle/>
          <a:p>
            <a:pPr marL="0" indent="0">
              <a:lnSpc>
                <a:spcPts val="900"/>
              </a:lnSpc>
              <a:spcBef>
                <a:spcPts val="0"/>
              </a:spcBef>
              <a:buNone/>
            </a:pPr>
            <a:r>
              <a:rPr lang="en-US" altLang="ja-JP" sz="800" dirty="0"/>
              <a:t>[1]Donaldson, D. and </a:t>
            </a:r>
            <a:r>
              <a:rPr lang="en-US" altLang="ja-JP" sz="800" dirty="0" err="1"/>
              <a:t>Storeygard</a:t>
            </a:r>
            <a:r>
              <a:rPr lang="en-US" altLang="ja-JP" sz="800" dirty="0"/>
              <a:t>, A.: The View from Above: Applications of Satellite Data in Economics, Journal of Economic Perspectives, Vol. 30, No. 4, pp. 171–98 (online), DOI: 10.1257/jep.30.4.171 (2016).</a:t>
            </a:r>
          </a:p>
          <a:p>
            <a:pPr marL="0" indent="0">
              <a:lnSpc>
                <a:spcPts val="900"/>
              </a:lnSpc>
              <a:spcBef>
                <a:spcPts val="0"/>
              </a:spcBef>
              <a:buNone/>
            </a:pPr>
            <a:r>
              <a:rPr lang="en-US" altLang="ja-JP" sz="800" dirty="0"/>
              <a:t>[2] </a:t>
            </a:r>
            <a:r>
              <a:rPr lang="ja-JP" altLang="en-US" sz="800" dirty="0"/>
              <a:t>内閣官房まち・ひと・しごと創生本部事務局： 内閣官房まち・ひと・しごと創生本部事務局，</a:t>
            </a:r>
            <a:r>
              <a:rPr lang="en-US" altLang="ja-JP" sz="800" dirty="0"/>
              <a:t>Cabinet </a:t>
            </a:r>
            <a:r>
              <a:rPr lang="en-US" altLang="ja-JP" sz="800" dirty="0" err="1"/>
              <a:t>Office,Government</a:t>
            </a:r>
            <a:r>
              <a:rPr lang="en-US" altLang="ja-JP" sz="800" dirty="0"/>
              <a:t> Of Japan</a:t>
            </a:r>
            <a:r>
              <a:rPr lang="ja-JP" altLang="en-US" sz="800" dirty="0"/>
              <a:t>（ オンライン），入手先</a:t>
            </a:r>
          </a:p>
          <a:p>
            <a:pPr marL="0" indent="0">
              <a:lnSpc>
                <a:spcPts val="900"/>
              </a:lnSpc>
              <a:spcBef>
                <a:spcPts val="0"/>
              </a:spcBef>
              <a:buNone/>
            </a:pPr>
            <a:r>
              <a:rPr lang="en-US" altLang="ja-JP" sz="800" dirty="0"/>
              <a:t>https://www.kantei.go.jp/jp/singi/sousei/</a:t>
            </a:r>
            <a:r>
              <a:rPr lang="ja-JP" altLang="en-US" sz="800" dirty="0"/>
              <a:t>（参照</a:t>
            </a:r>
            <a:r>
              <a:rPr lang="en-US" altLang="ja-JP" sz="800" dirty="0"/>
              <a:t>2020-11-11</a:t>
            </a:r>
            <a:r>
              <a:rPr lang="ja-JP" altLang="en-US" sz="800" dirty="0"/>
              <a:t>）</a:t>
            </a:r>
            <a:r>
              <a:rPr lang="en-US" altLang="ja-JP" sz="800" dirty="0"/>
              <a:t>.</a:t>
            </a:r>
          </a:p>
          <a:p>
            <a:pPr marL="0" indent="0">
              <a:lnSpc>
                <a:spcPts val="900"/>
              </a:lnSpc>
              <a:spcBef>
                <a:spcPts val="0"/>
              </a:spcBef>
              <a:buNone/>
            </a:pPr>
            <a:r>
              <a:rPr lang="en-US" altLang="ja-JP" sz="800" dirty="0"/>
              <a:t>[3] </a:t>
            </a:r>
            <a:r>
              <a:rPr lang="ja-JP" altLang="en-US" sz="800" dirty="0"/>
              <a:t>河村誠治： 新版観光経済学の原理と応用，</a:t>
            </a:r>
            <a:r>
              <a:rPr lang="en-US" altLang="ja-JP" sz="800" dirty="0"/>
              <a:t>(</a:t>
            </a:r>
            <a:r>
              <a:rPr lang="ja-JP" altLang="en-US" sz="800" dirty="0"/>
              <a:t>財</a:t>
            </a:r>
            <a:r>
              <a:rPr lang="en-US" altLang="ja-JP" sz="800" dirty="0"/>
              <a:t>) </a:t>
            </a:r>
            <a:r>
              <a:rPr lang="ja-JP" altLang="en-US" sz="800" dirty="0"/>
              <a:t>九州大学出版会</a:t>
            </a:r>
            <a:r>
              <a:rPr lang="en-US" altLang="ja-JP" sz="800" dirty="0"/>
              <a:t>(2008).</a:t>
            </a:r>
          </a:p>
          <a:p>
            <a:pPr marL="0" indent="0">
              <a:lnSpc>
                <a:spcPts val="900"/>
              </a:lnSpc>
              <a:spcBef>
                <a:spcPts val="0"/>
              </a:spcBef>
              <a:buNone/>
            </a:pPr>
            <a:r>
              <a:rPr lang="en-US" altLang="ja-JP" sz="800" dirty="0"/>
              <a:t>[4] Henderson, J. V., </a:t>
            </a:r>
            <a:r>
              <a:rPr lang="en-US" altLang="ja-JP" sz="800" dirty="0" err="1"/>
              <a:t>Storeygard</a:t>
            </a:r>
            <a:r>
              <a:rPr lang="en-US" altLang="ja-JP" sz="800" dirty="0"/>
              <a:t>, A. and Weil, D. N.: Measuring Economic Growth from Outer Space, American Economic Review, Vol. 102, No. 2, pp. 994–1028 (online),</a:t>
            </a:r>
          </a:p>
          <a:p>
            <a:pPr marL="0" indent="0">
              <a:lnSpc>
                <a:spcPts val="900"/>
              </a:lnSpc>
              <a:spcBef>
                <a:spcPts val="0"/>
              </a:spcBef>
              <a:buNone/>
            </a:pPr>
            <a:r>
              <a:rPr lang="en-US" altLang="ja-JP" sz="800" dirty="0"/>
              <a:t>DOI: 10.1257/aer.102.2.994 (2012).</a:t>
            </a:r>
          </a:p>
          <a:p>
            <a:pPr marL="0" indent="0">
              <a:lnSpc>
                <a:spcPts val="900"/>
              </a:lnSpc>
              <a:spcBef>
                <a:spcPts val="0"/>
              </a:spcBef>
              <a:buNone/>
            </a:pPr>
            <a:r>
              <a:rPr lang="en-US" altLang="ja-JP" sz="800" dirty="0"/>
              <a:t>[5] </a:t>
            </a:r>
            <a:r>
              <a:rPr lang="ja-JP" altLang="en-US" sz="800" dirty="0"/>
              <a:t>倉田正充： 低所得国における夜間光と社会・経済指標の相関関係，上智経済論集，</a:t>
            </a:r>
            <a:r>
              <a:rPr lang="en-US" altLang="ja-JP" sz="800" dirty="0"/>
              <a:t>Vol. 62, pp. 19–26 (2017).</a:t>
            </a:r>
          </a:p>
          <a:p>
            <a:pPr marL="0" indent="0">
              <a:lnSpc>
                <a:spcPts val="900"/>
              </a:lnSpc>
              <a:spcBef>
                <a:spcPts val="0"/>
              </a:spcBef>
              <a:buNone/>
            </a:pPr>
            <a:r>
              <a:rPr lang="en-US" altLang="ja-JP" sz="800" dirty="0"/>
              <a:t>[6] NOAA: NOAA, National Oceanic and Atmospheric Administration (online), available from https://www.noaa.gov/(accessed 2020-11-10).</a:t>
            </a:r>
          </a:p>
          <a:p>
            <a:pPr marL="0" indent="0">
              <a:lnSpc>
                <a:spcPts val="900"/>
              </a:lnSpc>
              <a:spcBef>
                <a:spcPts val="0"/>
              </a:spcBef>
              <a:buNone/>
            </a:pPr>
            <a:r>
              <a:rPr lang="en-US" altLang="ja-JP" sz="800" dirty="0"/>
              <a:t>[7] NOAA/NGDC: NOAA/NGDC, National Geophysical Data Center (online), available from https://ngdc.noaa.gov/eog/dmsp/downloadV4composites.html(accessed 2020-11-10).</a:t>
            </a:r>
          </a:p>
          <a:p>
            <a:pPr marL="0" indent="0">
              <a:lnSpc>
                <a:spcPts val="900"/>
              </a:lnSpc>
              <a:spcBef>
                <a:spcPts val="0"/>
              </a:spcBef>
              <a:buNone/>
            </a:pPr>
            <a:r>
              <a:rPr lang="en-US" altLang="ja-JP" sz="800" dirty="0"/>
              <a:t>[8] NOAA/NGDC: NOAA/NGDC, NOAA’s National Geophysical Data Center (online), available from https://ngdc.noaa.gov/eog/download.html(accessed</a:t>
            </a:r>
          </a:p>
          <a:p>
            <a:pPr marL="0" indent="0">
              <a:lnSpc>
                <a:spcPts val="900"/>
              </a:lnSpc>
              <a:spcBef>
                <a:spcPts val="0"/>
              </a:spcBef>
              <a:buNone/>
            </a:pPr>
            <a:r>
              <a:rPr lang="en-US" altLang="ja-JP" sz="800" dirty="0"/>
              <a:t>2020-11-10).</a:t>
            </a:r>
          </a:p>
          <a:p>
            <a:pPr marL="0" indent="0">
              <a:lnSpc>
                <a:spcPts val="900"/>
              </a:lnSpc>
              <a:spcBef>
                <a:spcPts val="0"/>
              </a:spcBef>
              <a:buNone/>
            </a:pPr>
            <a:r>
              <a:rPr lang="en-US" altLang="ja-JP" sz="800" dirty="0"/>
              <a:t>[9] </a:t>
            </a:r>
            <a:r>
              <a:rPr lang="ja-JP" altLang="en-US" sz="800" dirty="0"/>
              <a:t>国土交通省： 国土交通省国土数値情報ダウンロードサイト，国土交通省（ オンライン），入手先</a:t>
            </a:r>
            <a:r>
              <a:rPr lang="en-US" altLang="ja-JP" sz="800" dirty="0"/>
              <a:t> https://nlftp.mlit.go.jp/ksj/(</a:t>
            </a:r>
            <a:r>
              <a:rPr lang="ja-JP" altLang="en-US" sz="800" dirty="0"/>
              <a:t>参照</a:t>
            </a:r>
            <a:r>
              <a:rPr lang="en-US" altLang="ja-JP" sz="800" dirty="0"/>
              <a:t>2020-11-11</a:t>
            </a:r>
            <a:r>
              <a:rPr lang="ja-JP" altLang="en-US" sz="800" dirty="0"/>
              <a:t>）</a:t>
            </a:r>
            <a:r>
              <a:rPr lang="en-US" altLang="ja-JP" sz="800" dirty="0"/>
              <a:t>.</a:t>
            </a:r>
          </a:p>
          <a:p>
            <a:pPr marL="0" indent="0">
              <a:lnSpc>
                <a:spcPts val="900"/>
              </a:lnSpc>
              <a:spcBef>
                <a:spcPts val="0"/>
              </a:spcBef>
              <a:buNone/>
            </a:pPr>
            <a:r>
              <a:rPr lang="en-US" altLang="ja-JP" sz="800" dirty="0"/>
              <a:t>[10] </a:t>
            </a:r>
            <a:r>
              <a:rPr lang="ja-JP" altLang="en-US" sz="800" dirty="0"/>
              <a:t>総務省統計局： </a:t>
            </a:r>
            <a:r>
              <a:rPr lang="en-US" altLang="ja-JP" sz="800" dirty="0"/>
              <a:t>e-stat, </a:t>
            </a:r>
            <a:r>
              <a:rPr lang="ja-JP" altLang="en-US" sz="800" dirty="0"/>
              <a:t>総務省統計局</a:t>
            </a:r>
            <a:r>
              <a:rPr lang="en-US" altLang="ja-JP" sz="800" dirty="0"/>
              <a:t>(online)</a:t>
            </a:r>
            <a:r>
              <a:rPr lang="ja-JP" altLang="en-US" sz="800" dirty="0" err="1"/>
              <a:t>，</a:t>
            </a:r>
            <a:r>
              <a:rPr lang="en-US" altLang="ja-JP" sz="800" dirty="0"/>
              <a:t>available from https://www.e-stat.go.jp/(accessed 2020-11-11).</a:t>
            </a:r>
          </a:p>
          <a:p>
            <a:pPr marL="0" indent="0">
              <a:lnSpc>
                <a:spcPts val="900"/>
              </a:lnSpc>
              <a:spcBef>
                <a:spcPts val="0"/>
              </a:spcBef>
              <a:buNone/>
            </a:pPr>
            <a:r>
              <a:rPr lang="en-US" altLang="ja-JP" sz="800" dirty="0"/>
              <a:t>[11] </a:t>
            </a:r>
            <a:r>
              <a:rPr lang="ja-JP" altLang="en-US" sz="800" dirty="0"/>
              <a:t>総務省統計局： 地図で見る統計</a:t>
            </a:r>
            <a:r>
              <a:rPr lang="en-US" altLang="ja-JP" sz="800" dirty="0"/>
              <a:t>(</a:t>
            </a:r>
            <a:r>
              <a:rPr lang="ja-JP" altLang="en-US" sz="800" dirty="0"/>
              <a:t>統計</a:t>
            </a:r>
            <a:r>
              <a:rPr lang="en-US" altLang="ja-JP" sz="800" dirty="0"/>
              <a:t>GIS)</a:t>
            </a:r>
            <a:r>
              <a:rPr lang="ja-JP" altLang="en-US" sz="800" dirty="0" err="1"/>
              <a:t>，</a:t>
            </a:r>
            <a:r>
              <a:rPr lang="ja-JP" altLang="en-US" sz="800" dirty="0"/>
              <a:t>総務省統計局（オンライン），入手先</a:t>
            </a:r>
            <a:r>
              <a:rPr lang="en-US" altLang="ja-JP" sz="800" dirty="0"/>
              <a:t>https://www.e-stat.go.jp/gis</a:t>
            </a:r>
            <a:r>
              <a:rPr lang="ja-JP" altLang="en-US" sz="800" dirty="0"/>
              <a:t>（参照</a:t>
            </a:r>
            <a:r>
              <a:rPr lang="en-US" altLang="ja-JP" sz="800" dirty="0"/>
              <a:t>2020-11-11</a:t>
            </a:r>
            <a:r>
              <a:rPr lang="ja-JP" altLang="en-US" sz="800" dirty="0"/>
              <a:t>）</a:t>
            </a:r>
            <a:r>
              <a:rPr lang="en-US" altLang="ja-JP" sz="800" dirty="0"/>
              <a:t>.</a:t>
            </a:r>
          </a:p>
          <a:p>
            <a:pPr marL="0" indent="0">
              <a:lnSpc>
                <a:spcPts val="900"/>
              </a:lnSpc>
              <a:spcBef>
                <a:spcPts val="0"/>
              </a:spcBef>
              <a:buNone/>
            </a:pPr>
            <a:r>
              <a:rPr lang="en-US" altLang="ja-JP" sz="800" dirty="0"/>
              <a:t>[12] </a:t>
            </a:r>
            <a:r>
              <a:rPr lang="ja-JP" altLang="en-US" sz="800" dirty="0"/>
              <a:t>呉羽正昭： 新潟県湯沢町におけるスキ</a:t>
            </a:r>
            <a:r>
              <a:rPr lang="en-US" altLang="ja-JP" sz="800" dirty="0"/>
              <a:t>-</a:t>
            </a:r>
            <a:r>
              <a:rPr lang="ja-JP" altLang="en-US" sz="800" dirty="0"/>
              <a:t>場開発の進展，愛媛大学法文学部論集文学科編，</a:t>
            </a:r>
            <a:r>
              <a:rPr lang="en-US" altLang="ja-JP" sz="800" dirty="0"/>
              <a:t>No. 29, pp. p131–155</a:t>
            </a:r>
            <a:r>
              <a:rPr lang="ja-JP" altLang="en-US" sz="800" dirty="0"/>
              <a:t>（オンライン），入手先</a:t>
            </a:r>
            <a:r>
              <a:rPr lang="en-US" altLang="ja-JP" sz="800" dirty="0"/>
              <a:t>https://ci.nii.ac.jp/naid/110000116999/(1995).</a:t>
            </a:r>
          </a:p>
          <a:p>
            <a:pPr marL="0" indent="0">
              <a:lnSpc>
                <a:spcPts val="900"/>
              </a:lnSpc>
              <a:spcBef>
                <a:spcPts val="0"/>
              </a:spcBef>
              <a:buNone/>
            </a:pPr>
            <a:r>
              <a:rPr lang="en-US" altLang="ja-JP" sz="800" dirty="0"/>
              <a:t>[13] </a:t>
            </a:r>
            <a:r>
              <a:rPr lang="ja-JP" altLang="en-US" sz="800" dirty="0"/>
              <a:t>呉羽正昭： 日本におけるスキー人口の地域的特徴，筑波大学人文地理学研究，</a:t>
            </a:r>
            <a:r>
              <a:rPr lang="en-US" altLang="ja-JP" sz="800" dirty="0"/>
              <a:t>Vol. 26, pp. 103–123 (2002).</a:t>
            </a:r>
          </a:p>
          <a:p>
            <a:pPr marL="0" indent="0">
              <a:lnSpc>
                <a:spcPts val="900"/>
              </a:lnSpc>
              <a:spcBef>
                <a:spcPts val="0"/>
              </a:spcBef>
              <a:buNone/>
            </a:pPr>
            <a:r>
              <a:rPr lang="en-US" altLang="ja-JP" sz="800" dirty="0"/>
              <a:t>[14] </a:t>
            </a:r>
            <a:r>
              <a:rPr lang="ja-JP" altLang="en-US" sz="800" dirty="0"/>
              <a:t>川森博司，江口信清，呉羽正明ほか： 観光研究レファレンスデータベース</a:t>
            </a:r>
            <a:r>
              <a:rPr lang="en-US" altLang="ja-JP" sz="800" dirty="0"/>
              <a:t>:</a:t>
            </a:r>
            <a:r>
              <a:rPr lang="ja-JP" altLang="en-US" sz="800" dirty="0"/>
              <a:t>日本編，ナカニシヤ出版</a:t>
            </a:r>
            <a:r>
              <a:rPr lang="en-US" altLang="ja-JP" sz="800" dirty="0"/>
              <a:t>(2011).</a:t>
            </a:r>
          </a:p>
          <a:p>
            <a:pPr marL="0" indent="0">
              <a:lnSpc>
                <a:spcPts val="900"/>
              </a:lnSpc>
              <a:spcBef>
                <a:spcPts val="0"/>
              </a:spcBef>
              <a:buNone/>
            </a:pPr>
            <a:r>
              <a:rPr lang="en-US" altLang="ja-JP" sz="800" dirty="0"/>
              <a:t>[15] </a:t>
            </a:r>
            <a:r>
              <a:rPr lang="ja-JP" altLang="en-US" sz="800" dirty="0"/>
              <a:t>湯沢町役場産業観光部観光商工課： 観光統計，湯沢町役場産業観光部観光商工課（オンライン），入手先 </a:t>
            </a:r>
            <a:r>
              <a:rPr lang="en-US" altLang="ja-JP" sz="800" dirty="0"/>
              <a:t>https://www.town.yuzawa.lg.jp/soshikikarasagasu/</a:t>
            </a:r>
          </a:p>
          <a:p>
            <a:pPr marL="0" indent="0">
              <a:lnSpc>
                <a:spcPts val="900"/>
              </a:lnSpc>
              <a:spcBef>
                <a:spcPts val="0"/>
              </a:spcBef>
              <a:buNone/>
            </a:pPr>
            <a:r>
              <a:rPr lang="en-US" altLang="ja-JP" sz="800" dirty="0" err="1"/>
              <a:t>sangyokankobu</a:t>
            </a:r>
            <a:r>
              <a:rPr lang="en-US" altLang="ja-JP" sz="800" dirty="0"/>
              <a:t>/</a:t>
            </a:r>
            <a:r>
              <a:rPr lang="en-US" altLang="ja-JP" sz="800" dirty="0" err="1"/>
              <a:t>kankoshokoka</a:t>
            </a:r>
            <a:r>
              <a:rPr lang="en-US" altLang="ja-JP" sz="800" dirty="0"/>
              <a:t>/2/1/1006.html</a:t>
            </a:r>
            <a:r>
              <a:rPr lang="ja-JP" altLang="en-US" sz="800" dirty="0"/>
              <a:t>（ 参照</a:t>
            </a:r>
            <a:r>
              <a:rPr lang="en-US" altLang="ja-JP" sz="800" dirty="0"/>
              <a:t>2020-11-08</a:t>
            </a:r>
            <a:r>
              <a:rPr lang="ja-JP" altLang="en-US" sz="800" dirty="0"/>
              <a:t>）</a:t>
            </a:r>
            <a:r>
              <a:rPr lang="en-US" altLang="ja-JP" sz="800" dirty="0"/>
              <a:t>.</a:t>
            </a:r>
          </a:p>
          <a:p>
            <a:pPr marL="0" indent="0">
              <a:lnSpc>
                <a:spcPts val="900"/>
              </a:lnSpc>
              <a:spcBef>
                <a:spcPts val="0"/>
              </a:spcBef>
              <a:buNone/>
            </a:pPr>
            <a:r>
              <a:rPr lang="en-US" altLang="ja-JP" sz="800" dirty="0"/>
              <a:t>[16] </a:t>
            </a:r>
            <a:r>
              <a:rPr lang="en-US" altLang="ja-JP" sz="800" dirty="0" err="1"/>
              <a:t>MacrotrendsLLC</a:t>
            </a:r>
            <a:r>
              <a:rPr lang="en-US" altLang="ja-JP" sz="800" dirty="0"/>
              <a:t>: nikkei225, </a:t>
            </a:r>
            <a:r>
              <a:rPr lang="en-US" altLang="ja-JP" sz="800" dirty="0" err="1"/>
              <a:t>MacrotrendsLLC</a:t>
            </a:r>
            <a:r>
              <a:rPr lang="en-US" altLang="ja-JP" sz="800" dirty="0"/>
              <a:t>(online), available from</a:t>
            </a:r>
            <a:r>
              <a:rPr lang="ja-JP" altLang="en-US" sz="800" dirty="0"/>
              <a:t> </a:t>
            </a:r>
            <a:r>
              <a:rPr lang="en-US" altLang="ja-JP" sz="800" dirty="0"/>
              <a:t>https://www.macrotrends.net/2593/nikkei-225-indexhistorical-chart-data (accessed 2020-11-13).</a:t>
            </a:r>
          </a:p>
          <a:p>
            <a:pPr marL="0" indent="0">
              <a:lnSpc>
                <a:spcPts val="900"/>
              </a:lnSpc>
              <a:spcBef>
                <a:spcPts val="0"/>
              </a:spcBef>
              <a:buNone/>
            </a:pPr>
            <a:r>
              <a:rPr lang="en-US" altLang="ja-JP" sz="800" dirty="0"/>
              <a:t>[17] </a:t>
            </a:r>
            <a:r>
              <a:rPr lang="ja-JP" altLang="en-US" sz="800" dirty="0"/>
              <a:t>米浪信夫： 観光と地域経済，ミネルヴァ書房</a:t>
            </a:r>
            <a:r>
              <a:rPr lang="en-US" altLang="ja-JP" sz="800" dirty="0"/>
              <a:t>(2000).</a:t>
            </a:r>
          </a:p>
          <a:p>
            <a:pPr marL="0" indent="0">
              <a:lnSpc>
                <a:spcPts val="900"/>
              </a:lnSpc>
              <a:spcBef>
                <a:spcPts val="0"/>
              </a:spcBef>
              <a:buNone/>
            </a:pPr>
            <a:r>
              <a:rPr lang="en-US" altLang="ja-JP" sz="800" dirty="0"/>
              <a:t>[18] </a:t>
            </a:r>
            <a:r>
              <a:rPr lang="ja-JP" altLang="en-US" sz="800" dirty="0"/>
              <a:t>朝日新聞取材班： 負動産時代マイナス価格となる家と土地，朝日新聞取材班</a:t>
            </a:r>
            <a:r>
              <a:rPr lang="en-US" altLang="ja-JP" sz="800" dirty="0"/>
              <a:t>(2019).</a:t>
            </a:r>
          </a:p>
          <a:p>
            <a:pPr marL="0" indent="0">
              <a:lnSpc>
                <a:spcPts val="900"/>
              </a:lnSpc>
              <a:spcBef>
                <a:spcPts val="0"/>
              </a:spcBef>
              <a:buNone/>
            </a:pPr>
            <a:r>
              <a:rPr lang="en-US" altLang="ja-JP" sz="800" dirty="0"/>
              <a:t>[19] </a:t>
            </a:r>
            <a:r>
              <a:rPr lang="ja-JP" altLang="en-US" sz="800" dirty="0"/>
              <a:t>湯沢町役場総務部企画政策課： 交付税と財政力指数，湯沢町役場産業観光部観光商工課（オンライン），入手先</a:t>
            </a:r>
            <a:r>
              <a:rPr lang="en-US" altLang="ja-JP" sz="800" dirty="0"/>
              <a:t>https://www.town.yuzawa.lg.jp/material/files/group/4/kouhuzeisuii30.pdf(</a:t>
            </a:r>
            <a:r>
              <a:rPr lang="ja-JP" altLang="en-US" sz="800" dirty="0"/>
              <a:t>参照</a:t>
            </a:r>
            <a:r>
              <a:rPr lang="en-US" altLang="ja-JP" sz="800" dirty="0"/>
              <a:t>2020-11-08</a:t>
            </a:r>
            <a:r>
              <a:rPr lang="ja-JP" altLang="en-US" sz="800" dirty="0"/>
              <a:t>）</a:t>
            </a:r>
            <a:r>
              <a:rPr lang="en-US" altLang="ja-JP" sz="800" dirty="0"/>
              <a:t>.</a:t>
            </a:r>
          </a:p>
          <a:p>
            <a:pPr marL="0" indent="0">
              <a:lnSpc>
                <a:spcPts val="900"/>
              </a:lnSpc>
              <a:spcBef>
                <a:spcPts val="0"/>
              </a:spcBef>
              <a:buNone/>
            </a:pPr>
            <a:r>
              <a:rPr lang="en-US" altLang="ja-JP" sz="800" dirty="0"/>
              <a:t>[20] </a:t>
            </a:r>
            <a:r>
              <a:rPr lang="ja-JP" altLang="en-US" sz="800" dirty="0"/>
              <a:t>高畑建三，伴　裕繭，戸谷英世： 日本型リゾートの開発戦略本格的リゾートが日本経済をリードする，産能大学出版部</a:t>
            </a:r>
            <a:r>
              <a:rPr lang="en-US" altLang="ja-JP" sz="800" dirty="0"/>
              <a:t>(1992).</a:t>
            </a:r>
          </a:p>
          <a:p>
            <a:pPr marL="0" indent="0">
              <a:lnSpc>
                <a:spcPts val="900"/>
              </a:lnSpc>
              <a:spcBef>
                <a:spcPts val="0"/>
              </a:spcBef>
              <a:buNone/>
            </a:pPr>
            <a:r>
              <a:rPr lang="en-US" altLang="ja-JP" sz="800" dirty="0"/>
              <a:t>[21] </a:t>
            </a:r>
            <a:r>
              <a:rPr lang="ja-JP" altLang="en-US" sz="800" dirty="0"/>
              <a:t>新潟県庁総務管理部統計課統計情報班： 新潟県統計年鑑，新潟県総務管理部統計課統計情報班（オンライン），入手先</a:t>
            </a:r>
            <a:r>
              <a:rPr lang="en-US" altLang="ja-JP" sz="800" dirty="0"/>
              <a:t>https://www.pref.niigata.lg.jp/sec/tokei/1196871357582.html </a:t>
            </a:r>
            <a:r>
              <a:rPr lang="ja-JP" altLang="en-US" sz="800" dirty="0"/>
              <a:t>（参照</a:t>
            </a:r>
            <a:r>
              <a:rPr lang="en-US" altLang="ja-JP" sz="800" dirty="0"/>
              <a:t>2020-11-13</a:t>
            </a:r>
            <a:r>
              <a:rPr lang="ja-JP" altLang="en-US" sz="800" dirty="0"/>
              <a:t>）</a:t>
            </a:r>
            <a:r>
              <a:rPr lang="en-US" altLang="ja-JP" sz="800" dirty="0"/>
              <a:t>.</a:t>
            </a:r>
          </a:p>
          <a:p>
            <a:pPr marL="0" indent="0">
              <a:lnSpc>
                <a:spcPts val="900"/>
              </a:lnSpc>
              <a:spcBef>
                <a:spcPts val="0"/>
              </a:spcBef>
              <a:buNone/>
            </a:pPr>
            <a:r>
              <a:rPr lang="en-US" altLang="ja-JP" sz="800" dirty="0"/>
              <a:t>[22] </a:t>
            </a:r>
            <a:r>
              <a:rPr lang="ja-JP" altLang="en-US" sz="800" dirty="0"/>
              <a:t>新潟県庁総務管理部統計課調査解析班： 県民経済計算，新潟県庁総務管理部統計課調査解析班（オンライン），入手先</a:t>
            </a:r>
            <a:r>
              <a:rPr lang="en-US" altLang="ja-JP" sz="800" dirty="0"/>
              <a:t>https://www.pref.niigata.lg.jp/sec/tokei/1202403637837.html </a:t>
            </a:r>
            <a:r>
              <a:rPr lang="ja-JP" altLang="en-US" sz="800" dirty="0"/>
              <a:t>（参照</a:t>
            </a:r>
            <a:r>
              <a:rPr lang="en-US" altLang="ja-JP" sz="800" dirty="0"/>
              <a:t>2020-11-13</a:t>
            </a:r>
            <a:r>
              <a:rPr lang="ja-JP" altLang="en-US" sz="800" dirty="0"/>
              <a:t>）</a:t>
            </a:r>
            <a:r>
              <a:rPr lang="en-US" altLang="ja-JP" sz="800" dirty="0"/>
              <a:t>.</a:t>
            </a:r>
          </a:p>
          <a:p>
            <a:pPr marL="0" indent="0">
              <a:lnSpc>
                <a:spcPts val="900"/>
              </a:lnSpc>
              <a:spcBef>
                <a:spcPts val="0"/>
              </a:spcBef>
              <a:buNone/>
            </a:pPr>
            <a:r>
              <a:rPr lang="en-US" altLang="ja-JP" sz="800" dirty="0"/>
              <a:t>[23] </a:t>
            </a:r>
            <a:r>
              <a:rPr lang="ja-JP" altLang="en-US" sz="800" dirty="0"/>
              <a:t>国土交通省国土地理院： 地理院地図，国土交通省国土地理院（オンライン），入手先</a:t>
            </a:r>
            <a:r>
              <a:rPr lang="en-US" altLang="ja-JP" sz="800" dirty="0"/>
              <a:t>https://maps.gsi.go.jp/</a:t>
            </a:r>
            <a:r>
              <a:rPr lang="ja-JP" altLang="en-US" sz="800" dirty="0"/>
              <a:t>（参照</a:t>
            </a:r>
            <a:r>
              <a:rPr lang="en-US" altLang="ja-JP" sz="800" dirty="0"/>
              <a:t>2020-11-14</a:t>
            </a:r>
            <a:r>
              <a:rPr lang="ja-JP" altLang="en-US" sz="800" dirty="0"/>
              <a:t>）</a:t>
            </a:r>
            <a:r>
              <a:rPr lang="en-US" altLang="ja-JP" sz="800" dirty="0"/>
              <a:t>.</a:t>
            </a:r>
          </a:p>
          <a:p>
            <a:pPr marL="0" indent="0">
              <a:lnSpc>
                <a:spcPts val="900"/>
              </a:lnSpc>
              <a:spcBef>
                <a:spcPts val="0"/>
              </a:spcBef>
              <a:buNone/>
            </a:pPr>
            <a:r>
              <a:rPr lang="en-US" altLang="ja-JP" sz="800" dirty="0"/>
              <a:t>[24] </a:t>
            </a:r>
            <a:r>
              <a:rPr lang="en-US" altLang="ja-JP" sz="800" dirty="0" err="1"/>
              <a:t>OpenStreetMapContributors</a:t>
            </a:r>
            <a:r>
              <a:rPr lang="en-US" altLang="ja-JP" sz="800" dirty="0"/>
              <a:t>: OpenStreetMap,</a:t>
            </a:r>
            <a:r>
              <a:rPr lang="ja-JP" altLang="en-US" sz="800" dirty="0"/>
              <a:t> </a:t>
            </a:r>
            <a:r>
              <a:rPr lang="en-US" altLang="ja-JP" sz="800" dirty="0"/>
              <a:t>OpenStreetMap (online), available from https://www.openstreetmap.org/ (accessed 2020-11-14).</a:t>
            </a:r>
          </a:p>
          <a:p>
            <a:pPr marL="0" indent="0">
              <a:lnSpc>
                <a:spcPts val="900"/>
              </a:lnSpc>
              <a:spcBef>
                <a:spcPts val="0"/>
              </a:spcBef>
              <a:buNone/>
            </a:pPr>
            <a:r>
              <a:rPr lang="en-US" altLang="ja-JP" sz="800" dirty="0"/>
              <a:t>[25] RESAS: RESAS, </a:t>
            </a:r>
            <a:r>
              <a:rPr lang="ja-JP" altLang="en-US" sz="800" dirty="0"/>
              <a:t>経済産業省地域経済産業グループ地域経済産業調査室</a:t>
            </a:r>
            <a:r>
              <a:rPr lang="en-US" altLang="ja-JP" sz="800" dirty="0"/>
              <a:t>(online)</a:t>
            </a:r>
            <a:r>
              <a:rPr lang="ja-JP" altLang="en-US" sz="800" dirty="0" err="1"/>
              <a:t>，</a:t>
            </a:r>
            <a:r>
              <a:rPr lang="en-US" altLang="ja-JP" sz="800" dirty="0"/>
              <a:t>available from</a:t>
            </a:r>
            <a:r>
              <a:rPr lang="ja-JP" altLang="en-US" sz="800" dirty="0"/>
              <a:t> </a:t>
            </a:r>
            <a:r>
              <a:rPr lang="en-US" altLang="ja-JP" sz="800" dirty="0"/>
              <a:t>https://resas.go.jp/ (accessed 2020-11-14).</a:t>
            </a:r>
          </a:p>
          <a:p>
            <a:pPr marL="0" indent="0">
              <a:lnSpc>
                <a:spcPts val="900"/>
              </a:lnSpc>
              <a:spcBef>
                <a:spcPts val="0"/>
              </a:spcBef>
              <a:buNone/>
            </a:pPr>
            <a:r>
              <a:rPr lang="en-US" altLang="ja-JP" sz="800" dirty="0"/>
              <a:t>[26] JAXA: G-Portal, </a:t>
            </a:r>
            <a:r>
              <a:rPr lang="ja-JP" altLang="en-US" sz="800" dirty="0"/>
              <a:t>国立研究開発法人宇宙航空研究開発機構</a:t>
            </a:r>
            <a:r>
              <a:rPr lang="en-US" altLang="ja-JP" sz="800" dirty="0"/>
              <a:t>(online)</a:t>
            </a:r>
            <a:r>
              <a:rPr lang="ja-JP" altLang="en-US" sz="800" dirty="0" err="1"/>
              <a:t>，</a:t>
            </a:r>
            <a:r>
              <a:rPr lang="en-US" altLang="ja-JP" sz="800" dirty="0"/>
              <a:t>available from https://gportal.jaxa.jp/gpr/?lang=ja (accessed2020-11-14).</a:t>
            </a:r>
            <a:endParaRPr kumimoji="1" lang="ja-JP" altLang="en-US" sz="1200" dirty="0"/>
          </a:p>
        </p:txBody>
      </p:sp>
      <p:sp>
        <p:nvSpPr>
          <p:cNvPr id="4" name="フッター プレースホルダー 3">
            <a:extLst>
              <a:ext uri="{FF2B5EF4-FFF2-40B4-BE49-F238E27FC236}">
                <a16:creationId xmlns:a16="http://schemas.microsoft.com/office/drawing/2014/main" id="{81BACA1D-4A07-4799-9CF4-7ED6D8331AA9}"/>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14766817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6B6051-D2A8-49F6-A704-EE9B9B36F822}"/>
              </a:ext>
            </a:extLst>
          </p:cNvPr>
          <p:cNvSpPr>
            <a:spLocks noGrp="1"/>
          </p:cNvSpPr>
          <p:nvPr>
            <p:ph type="title"/>
          </p:nvPr>
        </p:nvSpPr>
        <p:spPr/>
        <p:txBody>
          <a:bodyPr/>
          <a:lstStyle/>
          <a:p>
            <a:r>
              <a:rPr lang="ja-JP" altLang="en-US" dirty="0">
                <a:latin typeface="游ゴシック" panose="020B0400000000000000" pitchFamily="50" charset="-128"/>
                <a:ea typeface="游ゴシック" panose="020B0400000000000000" pitchFamily="50" charset="-128"/>
              </a:rPr>
              <a:t>御清聴ありがとうございました</a:t>
            </a:r>
            <a:endParaRPr kumimoji="1" lang="ja-JP" altLang="en-US" dirty="0">
              <a:latin typeface="游ゴシック" panose="020B0400000000000000" pitchFamily="50" charset="-128"/>
              <a:ea typeface="游ゴシック" panose="020B0400000000000000" pitchFamily="50" charset="-128"/>
            </a:endParaRPr>
          </a:p>
        </p:txBody>
      </p:sp>
      <p:pic>
        <p:nvPicPr>
          <p:cNvPr id="7" name="コンテンツ プレースホルダー 6">
            <a:extLst>
              <a:ext uri="{FF2B5EF4-FFF2-40B4-BE49-F238E27FC236}">
                <a16:creationId xmlns:a16="http://schemas.microsoft.com/office/drawing/2014/main" id="{1A7CE722-1D23-4996-90C0-B255A883D4D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665172"/>
            <a:ext cx="8229600" cy="4396019"/>
          </a:xfrm>
        </p:spPr>
      </p:pic>
      <p:sp>
        <p:nvSpPr>
          <p:cNvPr id="4" name="フッター プレースホルダー 3">
            <a:extLst>
              <a:ext uri="{FF2B5EF4-FFF2-40B4-BE49-F238E27FC236}">
                <a16:creationId xmlns:a16="http://schemas.microsoft.com/office/drawing/2014/main" id="{08D752DB-C7CF-4325-BDA2-5F83E0421372}"/>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
        <p:nvSpPr>
          <p:cNvPr id="3" name="テキスト ボックス 2"/>
          <p:cNvSpPr txBox="1"/>
          <p:nvPr/>
        </p:nvSpPr>
        <p:spPr>
          <a:xfrm>
            <a:off x="3563888" y="1700808"/>
            <a:ext cx="5040560" cy="1538883"/>
          </a:xfrm>
          <a:prstGeom prst="rect">
            <a:avLst/>
          </a:prstGeom>
          <a:noFill/>
        </p:spPr>
        <p:txBody>
          <a:bodyPr wrap="square" rtlCol="0">
            <a:spAutoFit/>
          </a:bodyPr>
          <a:lstStyle/>
          <a:p>
            <a:r>
              <a:rPr kumimoji="1" lang="en-US" altLang="ja-JP" sz="2000"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a:t>
            </a:r>
            <a:r>
              <a:rPr kumimoji="1" lang="ja-JP" altLang="en-US" sz="2000"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会社</a:t>
            </a:r>
            <a:r>
              <a:rPr kumimoji="1" lang="en-US" altLang="ja-JP" sz="2000" dirty="0" err="1">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HP】</a:t>
            </a:r>
            <a:r>
              <a:rPr lang="en-US" altLang="ja-JP" sz="2000" dirty="0" err="1">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https</a:t>
            </a:r>
            <a:r>
              <a:rPr lang="en-US" altLang="ja-JP" sz="2000"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://geojackass</a:t>
            </a:r>
            <a:r>
              <a:rPr lang="en-US" altLang="ja-JP" sz="200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.com</a:t>
            </a:r>
            <a:endParaRPr lang="en-US" altLang="ja-JP" sz="2000"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endParaRPr>
          </a:p>
          <a:p>
            <a:endParaRPr lang="en-US" altLang="ja-JP" sz="2000"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endParaRPr>
          </a:p>
          <a:p>
            <a:r>
              <a:rPr lang="ja-JP" altLang="en-US"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地図、統計、機械学習、</a:t>
            </a:r>
            <a:r>
              <a:rPr lang="en-US" altLang="ja-JP"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AI</a:t>
            </a:r>
            <a:r>
              <a:rPr lang="ja-JP" altLang="en-US"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、人工知能</a:t>
            </a:r>
            <a:r>
              <a:rPr lang="en-US" altLang="ja-JP" dirty="0" err="1">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etc</a:t>
            </a:r>
            <a:r>
              <a:rPr lang="en-US" altLang="ja-JP"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a:t>
            </a:r>
          </a:p>
          <a:p>
            <a:r>
              <a:rPr lang="ja-JP" altLang="en-US"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コンサルティング～プログラミング・実装まで</a:t>
            </a:r>
            <a:endParaRPr lang="en-US" altLang="ja-JP"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endParaRPr>
          </a:p>
          <a:p>
            <a:r>
              <a:rPr lang="ja-JP" altLang="en-US"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rPr>
              <a:t>データ解析関連など、お仕事承ります。</a:t>
            </a:r>
            <a:endParaRPr lang="en-US" altLang="ja-JP" dirty="0">
              <a:solidFill>
                <a:schemeClr val="bg1"/>
              </a:solidFill>
              <a:latin typeface="游ゴシック" panose="020B0400000000000000" pitchFamily="50" charset="-128"/>
              <a:ea typeface="游ゴシック" panose="020B0400000000000000" pitchFamily="50" charset="-128"/>
              <a:cs typeface="Vrinda" panose="020B0502040204020203" pitchFamily="34" charset="0"/>
            </a:endParaRPr>
          </a:p>
        </p:txBody>
      </p:sp>
    </p:spTree>
    <p:extLst>
      <p:ext uri="{BB962C8B-B14F-4D97-AF65-F5344CB8AC3E}">
        <p14:creationId xmlns:p14="http://schemas.microsoft.com/office/powerpoint/2010/main" val="1930412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2EFA8D2-9DE1-4DD9-B7FC-FA40D10265BA}"/>
              </a:ext>
            </a:extLst>
          </p:cNvPr>
          <p:cNvSpPr>
            <a:spLocks noGrp="1"/>
          </p:cNvSpPr>
          <p:nvPr>
            <p:ph type="title"/>
          </p:nvPr>
        </p:nvSpPr>
        <p:spPr/>
        <p:txBody>
          <a:bodyPr/>
          <a:lstStyle/>
          <a:p>
            <a:r>
              <a:rPr lang="en-US" altLang="ja-JP" dirty="0"/>
              <a:t>abstract</a:t>
            </a:r>
            <a:endParaRPr kumimoji="1" lang="ja-JP" altLang="en-US" dirty="0"/>
          </a:p>
        </p:txBody>
      </p:sp>
      <p:sp>
        <p:nvSpPr>
          <p:cNvPr id="3" name="コンテンツ プレースホルダー 2">
            <a:extLst>
              <a:ext uri="{FF2B5EF4-FFF2-40B4-BE49-F238E27FC236}">
                <a16:creationId xmlns:a16="http://schemas.microsoft.com/office/drawing/2014/main" id="{3ED383EC-2D29-429B-98D9-B48938C453AC}"/>
              </a:ext>
            </a:extLst>
          </p:cNvPr>
          <p:cNvSpPr>
            <a:spLocks noGrp="1"/>
          </p:cNvSpPr>
          <p:nvPr>
            <p:ph idx="1"/>
          </p:nvPr>
        </p:nvSpPr>
        <p:spPr/>
        <p:txBody>
          <a:bodyPr>
            <a:normAutofit fontScale="77500" lnSpcReduction="20000"/>
          </a:bodyPr>
          <a:lstStyle/>
          <a:p>
            <a:pPr marL="0" indent="0">
              <a:buNone/>
            </a:pPr>
            <a:r>
              <a:rPr lang="en-US" altLang="ja-JP" dirty="0"/>
              <a:t>We </a:t>
            </a:r>
            <a:r>
              <a:rPr lang="en-US" altLang="ja-JP" u="sng" dirty="0"/>
              <a:t>develop a statistical framework to use satellite data on night lights to augment official income growth measures.</a:t>
            </a:r>
            <a:r>
              <a:rPr lang="en-US" altLang="ja-JP" dirty="0"/>
              <a:t> For countries with poor national income accounts, the optimal estimate of growth is a composite with roughly equal weights on conventionally measured growth and growth predicted from lights. Our estimates differ  from official data by up to three percentage points annually.</a:t>
            </a:r>
          </a:p>
          <a:p>
            <a:pPr marL="0" indent="0">
              <a:buNone/>
            </a:pPr>
            <a:r>
              <a:rPr lang="en-US" altLang="ja-JP" u="sng" dirty="0"/>
              <a:t>Using lights, empirical analyses of growth need no longer use countries as the unit of analysis</a:t>
            </a:r>
            <a:r>
              <a:rPr lang="en-US" altLang="ja-JP" dirty="0"/>
              <a:t>; we can measure growth for sub- and supranational regions. We show, for example, that coastal areas</a:t>
            </a:r>
          </a:p>
          <a:p>
            <a:pPr marL="0" indent="0">
              <a:buNone/>
            </a:pPr>
            <a:r>
              <a:rPr lang="en-US" altLang="ja-JP" dirty="0"/>
              <a:t>in sub-Saharan Africa are growing slower than the hinterland.</a:t>
            </a:r>
            <a:endParaRPr kumimoji="1" lang="ja-JP" altLang="en-US" dirty="0"/>
          </a:p>
        </p:txBody>
      </p:sp>
      <p:sp>
        <p:nvSpPr>
          <p:cNvPr id="4" name="フッター プレースホルダー 3">
            <a:extLst>
              <a:ext uri="{FF2B5EF4-FFF2-40B4-BE49-F238E27FC236}">
                <a16:creationId xmlns:a16="http://schemas.microsoft.com/office/drawing/2014/main" id="{DF7256AD-2546-4584-A1FD-8C2B83F3F66F}"/>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546189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839A4A-7ABD-4E6F-93CE-A13E1924FC33}"/>
              </a:ext>
            </a:extLst>
          </p:cNvPr>
          <p:cNvSpPr>
            <a:spLocks noGrp="1"/>
          </p:cNvSpPr>
          <p:nvPr>
            <p:ph type="title"/>
          </p:nvPr>
        </p:nvSpPr>
        <p:spPr/>
        <p:txBody>
          <a:bodyPr/>
          <a:lstStyle/>
          <a:p>
            <a:r>
              <a:rPr kumimoji="1" lang="ja-JP" altLang="en-US" dirty="0"/>
              <a:t>類似研究</a:t>
            </a:r>
            <a:r>
              <a:rPr kumimoji="1" lang="en-US" altLang="ja-JP" dirty="0"/>
              <a:t>(</a:t>
            </a:r>
            <a:r>
              <a:rPr kumimoji="1" lang="ja-JP" altLang="en-US" dirty="0"/>
              <a:t>倉田</a:t>
            </a:r>
            <a:r>
              <a:rPr kumimoji="1" lang="en-US" altLang="ja-JP" dirty="0"/>
              <a:t>)</a:t>
            </a:r>
            <a:endParaRPr kumimoji="1" lang="ja-JP" altLang="en-US" dirty="0"/>
          </a:p>
        </p:txBody>
      </p:sp>
      <p:sp>
        <p:nvSpPr>
          <p:cNvPr id="3" name="コンテンツ プレースホルダー 2">
            <a:extLst>
              <a:ext uri="{FF2B5EF4-FFF2-40B4-BE49-F238E27FC236}">
                <a16:creationId xmlns:a16="http://schemas.microsoft.com/office/drawing/2014/main" id="{F6AB6DC3-DE1D-4EB1-AA83-97CC21993FBD}"/>
              </a:ext>
            </a:extLst>
          </p:cNvPr>
          <p:cNvSpPr>
            <a:spLocks noGrp="1"/>
          </p:cNvSpPr>
          <p:nvPr>
            <p:ph idx="1"/>
          </p:nvPr>
        </p:nvSpPr>
        <p:spPr/>
        <p:txBody>
          <a:bodyPr>
            <a:normAutofit fontScale="40000" lnSpcReduction="20000"/>
          </a:bodyPr>
          <a:lstStyle/>
          <a:p>
            <a:pPr marL="0" indent="0">
              <a:lnSpc>
                <a:spcPct val="120000"/>
              </a:lnSpc>
              <a:spcBef>
                <a:spcPts val="0"/>
              </a:spcBef>
              <a:buNone/>
            </a:pPr>
            <a:r>
              <a:rPr lang="en-US" altLang="ja-JP" dirty="0"/>
              <a:t>@article{</a:t>
            </a:r>
            <a:r>
              <a:rPr lang="en-US" altLang="ja-JP" dirty="0" err="1"/>
              <a:t>published_papers</a:t>
            </a:r>
            <a:r>
              <a:rPr lang="en-US" altLang="ja-JP" dirty="0"/>
              <a:t>/15772869,</a:t>
            </a:r>
          </a:p>
          <a:p>
            <a:pPr marL="0" indent="0">
              <a:lnSpc>
                <a:spcPct val="120000"/>
              </a:lnSpc>
              <a:spcBef>
                <a:spcPts val="0"/>
              </a:spcBef>
              <a:buNone/>
            </a:pPr>
            <a:r>
              <a:rPr lang="en-US" altLang="ja-JP" dirty="0"/>
              <a:t>title = {</a:t>
            </a:r>
            <a:r>
              <a:rPr lang="ja-JP" altLang="en-US" dirty="0"/>
              <a:t>低所得国における夜間光と社会・経済指標の相関関係</a:t>
            </a:r>
            <a:r>
              <a:rPr lang="en-US" altLang="ja-JP" dirty="0"/>
              <a:t>},</a:t>
            </a:r>
          </a:p>
          <a:p>
            <a:pPr marL="0" indent="0">
              <a:lnSpc>
                <a:spcPct val="120000"/>
              </a:lnSpc>
              <a:spcBef>
                <a:spcPts val="0"/>
              </a:spcBef>
              <a:buNone/>
            </a:pPr>
            <a:r>
              <a:rPr lang="en-US" altLang="ja-JP" dirty="0"/>
              <a:t>author = {</a:t>
            </a:r>
            <a:r>
              <a:rPr lang="ja-JP" altLang="en-US" dirty="0"/>
              <a:t>倉田正充</a:t>
            </a:r>
            <a:r>
              <a:rPr lang="en-US" altLang="ja-JP" dirty="0"/>
              <a:t>},</a:t>
            </a:r>
          </a:p>
          <a:p>
            <a:pPr marL="0" indent="0">
              <a:lnSpc>
                <a:spcPct val="120000"/>
              </a:lnSpc>
              <a:spcBef>
                <a:spcPts val="0"/>
              </a:spcBef>
              <a:buNone/>
            </a:pPr>
            <a:r>
              <a:rPr lang="en-US" altLang="ja-JP" dirty="0"/>
              <a:t>journal = {</a:t>
            </a:r>
            <a:r>
              <a:rPr lang="ja-JP" altLang="en-US" dirty="0"/>
              <a:t>上智経済論集</a:t>
            </a:r>
            <a:r>
              <a:rPr lang="en-US" altLang="ja-JP" dirty="0"/>
              <a:t>},</a:t>
            </a:r>
          </a:p>
          <a:p>
            <a:pPr marL="0" indent="0">
              <a:lnSpc>
                <a:spcPct val="120000"/>
              </a:lnSpc>
              <a:spcBef>
                <a:spcPts val="0"/>
              </a:spcBef>
              <a:buNone/>
            </a:pPr>
            <a:r>
              <a:rPr lang="en-US" altLang="ja-JP" dirty="0"/>
              <a:t>month = {3},</a:t>
            </a:r>
          </a:p>
          <a:p>
            <a:pPr marL="0" indent="0">
              <a:lnSpc>
                <a:spcPct val="120000"/>
              </a:lnSpc>
              <a:spcBef>
                <a:spcPts val="0"/>
              </a:spcBef>
              <a:buNone/>
            </a:pPr>
            <a:r>
              <a:rPr lang="en-US" altLang="ja-JP" dirty="0"/>
              <a:t>pages = {19--26},</a:t>
            </a:r>
          </a:p>
          <a:p>
            <a:pPr marL="0" indent="0">
              <a:lnSpc>
                <a:spcPct val="120000"/>
              </a:lnSpc>
              <a:spcBef>
                <a:spcPts val="0"/>
              </a:spcBef>
              <a:buNone/>
            </a:pPr>
            <a:r>
              <a:rPr lang="en-US" altLang="ja-JP" dirty="0"/>
              <a:t>volume = {62},</a:t>
            </a:r>
          </a:p>
          <a:p>
            <a:pPr marL="0" indent="0">
              <a:lnSpc>
                <a:spcPct val="120000"/>
              </a:lnSpc>
              <a:spcBef>
                <a:spcPts val="0"/>
              </a:spcBef>
              <a:buNone/>
            </a:pPr>
            <a:r>
              <a:rPr lang="en-US" altLang="ja-JP" dirty="0"/>
              <a:t>year = {2017}</a:t>
            </a:r>
          </a:p>
          <a:p>
            <a:pPr marL="0" indent="0">
              <a:lnSpc>
                <a:spcPct val="120000"/>
              </a:lnSpc>
              <a:spcBef>
                <a:spcPts val="0"/>
              </a:spcBef>
              <a:buNone/>
            </a:pPr>
            <a:r>
              <a:rPr lang="en-US" altLang="ja-JP" dirty="0"/>
              <a:t>}</a:t>
            </a:r>
          </a:p>
          <a:p>
            <a:pPr marL="0" indent="0">
              <a:lnSpc>
                <a:spcPct val="170000"/>
              </a:lnSpc>
              <a:buNone/>
            </a:pPr>
            <a:r>
              <a:rPr lang="ja-JP" altLang="en-US" dirty="0"/>
              <a:t>近年、人工衛星によって観測される世界各地の夜間光（</a:t>
            </a:r>
            <a:r>
              <a:rPr lang="en-US" altLang="ja-JP" dirty="0"/>
              <a:t>nighttime lights</a:t>
            </a:r>
            <a:r>
              <a:rPr lang="ja-JP" altLang="en-US" dirty="0"/>
              <a:t>）の強さが各国の国内総生産 （</a:t>
            </a:r>
            <a:r>
              <a:rPr lang="en-US" altLang="ja-JP" dirty="0"/>
              <a:t>GDP</a:t>
            </a:r>
            <a:r>
              <a:rPr lang="ja-JP" altLang="en-US" dirty="0"/>
              <a:t>）などのマクロ経済指標と強い相関関係を持つことが明らかとなり、経済発展の代理変数として夜間光データを利用する実証研究が増加しつつある。本稿では低所得国における同データの汎用性を把握するために、バングラデシュを事例として、国内の行政区レベルの夜間光の強さと様々な社会・経済指標との関連性について検討した。分析の結果、夜間光は人口、雇用、インフラなどの基礎的な社会・経済状況 に加え、貧困や成人の教育水準、児童の健康状態などの人的資本に関連する指標とも統計的に有意な相関関係にあることが確認された。</a:t>
            </a:r>
            <a:endParaRPr kumimoji="1" lang="ja-JP" altLang="en-US" dirty="0"/>
          </a:p>
        </p:txBody>
      </p:sp>
      <p:sp>
        <p:nvSpPr>
          <p:cNvPr id="4" name="フッター プレースホルダー 3">
            <a:extLst>
              <a:ext uri="{FF2B5EF4-FFF2-40B4-BE49-F238E27FC236}">
                <a16:creationId xmlns:a16="http://schemas.microsoft.com/office/drawing/2014/main" id="{8789CECE-30D7-49FF-84D6-8371463F6EF8}"/>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3396434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5A9592-6129-4FDA-BF13-59853AAFB3EB}"/>
              </a:ext>
            </a:extLst>
          </p:cNvPr>
          <p:cNvSpPr>
            <a:spLocks noGrp="1"/>
          </p:cNvSpPr>
          <p:nvPr>
            <p:ph type="title"/>
          </p:nvPr>
        </p:nvSpPr>
        <p:spPr/>
        <p:txBody>
          <a:bodyPr>
            <a:normAutofit/>
          </a:bodyPr>
          <a:lstStyle/>
          <a:p>
            <a:r>
              <a:rPr lang="ja-JP" altLang="en-US" dirty="0"/>
              <a:t>夜間光を用いた経済指標</a:t>
            </a:r>
            <a:endParaRPr kumimoji="1" lang="ja-JP" altLang="en-US" dirty="0"/>
          </a:p>
        </p:txBody>
      </p:sp>
      <p:sp>
        <p:nvSpPr>
          <p:cNvPr id="3" name="コンテンツ プレースホルダー 2">
            <a:extLst>
              <a:ext uri="{FF2B5EF4-FFF2-40B4-BE49-F238E27FC236}">
                <a16:creationId xmlns:a16="http://schemas.microsoft.com/office/drawing/2014/main" id="{1F27721E-76A7-499D-8449-5330E4B8C2D2}"/>
              </a:ext>
            </a:extLst>
          </p:cNvPr>
          <p:cNvSpPr>
            <a:spLocks noGrp="1"/>
          </p:cNvSpPr>
          <p:nvPr>
            <p:ph idx="1"/>
          </p:nvPr>
        </p:nvSpPr>
        <p:spPr/>
        <p:txBody>
          <a:bodyPr/>
          <a:lstStyle/>
          <a:p>
            <a:r>
              <a:rPr kumimoji="1" lang="ja-JP" altLang="en-US" dirty="0"/>
              <a:t>メリット</a:t>
            </a:r>
            <a:endParaRPr kumimoji="1" lang="en-US" altLang="ja-JP" dirty="0"/>
          </a:p>
          <a:p>
            <a:pPr lvl="1"/>
            <a:r>
              <a:rPr kumimoji="1" lang="en-US" altLang="ja-JP" dirty="0"/>
              <a:t>GDP</a:t>
            </a:r>
            <a:r>
              <a:rPr kumimoji="1" lang="ja-JP" altLang="en-US" dirty="0"/>
              <a:t>を用いた経済比較を行う際に，為替レートや対象となる商品・製品などの質の違いなど不確定要素を考慮しなくてよい．</a:t>
            </a:r>
            <a:endParaRPr kumimoji="1" lang="en-US" altLang="ja-JP" dirty="0"/>
          </a:p>
          <a:p>
            <a:pPr lvl="1"/>
            <a:r>
              <a:rPr lang="ja-JP" altLang="en-US" dirty="0"/>
              <a:t>途上国におけるデータの品質に左右されない．</a:t>
            </a:r>
            <a:endParaRPr kumimoji="1" lang="ja-JP" altLang="en-US" dirty="0"/>
          </a:p>
        </p:txBody>
      </p:sp>
      <p:sp>
        <p:nvSpPr>
          <p:cNvPr id="4" name="フッター プレースホルダー 3">
            <a:extLst>
              <a:ext uri="{FF2B5EF4-FFF2-40B4-BE49-F238E27FC236}">
                <a16:creationId xmlns:a16="http://schemas.microsoft.com/office/drawing/2014/main" id="{CCC91F11-1914-486F-B4F0-7725CF6E4C3C}"/>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34000800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5D244E-41D2-445E-84C0-F9D8B48A3F8E}"/>
              </a:ext>
            </a:extLst>
          </p:cNvPr>
          <p:cNvSpPr>
            <a:spLocks noGrp="1"/>
          </p:cNvSpPr>
          <p:nvPr>
            <p:ph type="title"/>
          </p:nvPr>
        </p:nvSpPr>
        <p:spPr/>
        <p:txBody>
          <a:bodyPr/>
          <a:lstStyle/>
          <a:p>
            <a:r>
              <a:rPr kumimoji="1" lang="en-US" altLang="ja-JP" dirty="0"/>
              <a:t>AGENDA</a:t>
            </a:r>
            <a:endParaRPr kumimoji="1" lang="ja-JP" altLang="en-US" dirty="0"/>
          </a:p>
        </p:txBody>
      </p:sp>
      <p:sp>
        <p:nvSpPr>
          <p:cNvPr id="3" name="コンテンツ プレースホルダー 2">
            <a:extLst>
              <a:ext uri="{FF2B5EF4-FFF2-40B4-BE49-F238E27FC236}">
                <a16:creationId xmlns:a16="http://schemas.microsoft.com/office/drawing/2014/main" id="{7FE4ECA1-70B2-4004-AD2C-9CE3E2BF63A5}"/>
              </a:ext>
            </a:extLst>
          </p:cNvPr>
          <p:cNvSpPr>
            <a:spLocks noGrp="1"/>
          </p:cNvSpPr>
          <p:nvPr>
            <p:ph idx="1"/>
          </p:nvPr>
        </p:nvSpPr>
        <p:spPr/>
        <p:txBody>
          <a:bodyPr>
            <a:normAutofit/>
          </a:bodyPr>
          <a:lstStyle/>
          <a:p>
            <a:r>
              <a:rPr kumimoji="1" lang="en-US" altLang="ja-JP" dirty="0"/>
              <a:t>What’</a:t>
            </a:r>
            <a:r>
              <a:rPr kumimoji="1" lang="ja-JP" altLang="en-US" dirty="0"/>
              <a:t>ｓ 夜間光</a:t>
            </a:r>
            <a:r>
              <a:rPr kumimoji="1" lang="en-US" altLang="ja-JP" dirty="0"/>
              <a:t>(</a:t>
            </a:r>
            <a:r>
              <a:rPr kumimoji="1" lang="ja-JP" altLang="en-US" dirty="0"/>
              <a:t>先行研究</a:t>
            </a:r>
            <a:r>
              <a:rPr kumimoji="1" lang="en-US" altLang="ja-JP" dirty="0"/>
              <a:t>)</a:t>
            </a:r>
          </a:p>
          <a:p>
            <a:r>
              <a:rPr kumimoji="1" lang="ja-JP" altLang="en-US" b="1" dirty="0"/>
              <a:t>日本における夜間光と経済指標の関連</a:t>
            </a:r>
            <a:endParaRPr kumimoji="1" lang="en-US" altLang="ja-JP" b="1" dirty="0"/>
          </a:p>
          <a:p>
            <a:pPr lvl="1"/>
            <a:r>
              <a:rPr lang="ja-JP" altLang="en-US" dirty="0"/>
              <a:t>まとめ</a:t>
            </a:r>
            <a:r>
              <a:rPr lang="en-US" altLang="ja-JP" dirty="0"/>
              <a:t>1</a:t>
            </a:r>
          </a:p>
          <a:p>
            <a:r>
              <a:rPr kumimoji="1" lang="ja-JP" altLang="en-US" dirty="0"/>
              <a:t>観光地における夜間光と経済・社会データ</a:t>
            </a:r>
            <a:endParaRPr kumimoji="1" lang="en-US" altLang="ja-JP" dirty="0"/>
          </a:p>
          <a:p>
            <a:pPr lvl="1"/>
            <a:r>
              <a:rPr lang="ja-JP" altLang="en-US" dirty="0"/>
              <a:t>新潟県魚沼郡湯沢町の事例</a:t>
            </a:r>
            <a:endParaRPr kumimoji="1" lang="en-US" altLang="ja-JP" dirty="0"/>
          </a:p>
          <a:p>
            <a:pPr lvl="1"/>
            <a:r>
              <a:rPr lang="ja-JP" altLang="en-US" dirty="0"/>
              <a:t>まとめ</a:t>
            </a:r>
            <a:r>
              <a:rPr lang="en-US" altLang="ja-JP" dirty="0"/>
              <a:t>2</a:t>
            </a:r>
          </a:p>
          <a:p>
            <a:r>
              <a:rPr lang="ja-JP" altLang="en-US" dirty="0"/>
              <a:t>宿泊旅行目的と都道府県別夜間光，</a:t>
            </a:r>
            <a:r>
              <a:rPr lang="en-US" altLang="ja-JP" dirty="0"/>
              <a:t>GOTO</a:t>
            </a:r>
            <a:r>
              <a:rPr lang="ja-JP" altLang="en-US" dirty="0"/>
              <a:t>について</a:t>
            </a:r>
            <a:endParaRPr lang="en-US" altLang="ja-JP" dirty="0"/>
          </a:p>
          <a:p>
            <a:pPr lvl="1"/>
            <a:r>
              <a:rPr kumimoji="1" lang="ja-JP" altLang="en-US" dirty="0"/>
              <a:t>まとめ</a:t>
            </a:r>
            <a:r>
              <a:rPr kumimoji="1" lang="en-US" altLang="ja-JP" dirty="0"/>
              <a:t>3</a:t>
            </a:r>
          </a:p>
        </p:txBody>
      </p:sp>
      <p:sp>
        <p:nvSpPr>
          <p:cNvPr id="4" name="フッター プレースホルダー 3">
            <a:extLst>
              <a:ext uri="{FF2B5EF4-FFF2-40B4-BE49-F238E27FC236}">
                <a16:creationId xmlns:a16="http://schemas.microsoft.com/office/drawing/2014/main" id="{70C0882E-097F-4EAF-A2C8-331A531B20A1}"/>
              </a:ext>
            </a:extLst>
          </p:cNvPr>
          <p:cNvSpPr>
            <a:spLocks noGrp="1"/>
          </p:cNvSpPr>
          <p:nvPr>
            <p:ph type="ftr" sz="quarter" idx="11"/>
          </p:nvPr>
        </p:nvSpPr>
        <p:spPr/>
        <p:txBody>
          <a:bodyPr/>
          <a:lstStyle/>
          <a:p>
            <a:r>
              <a:rPr kumimoji="1" lang="en-US" altLang="ja-JP"/>
              <a:t>GEOJACKASS, All Rights Reserved</a:t>
            </a:r>
            <a:endParaRPr kumimoji="1" lang="ja-JP" altLang="en-US" dirty="0"/>
          </a:p>
        </p:txBody>
      </p:sp>
    </p:spTree>
    <p:extLst>
      <p:ext uri="{BB962C8B-B14F-4D97-AF65-F5344CB8AC3E}">
        <p14:creationId xmlns:p14="http://schemas.microsoft.com/office/powerpoint/2010/main" val="500275136"/>
      </p:ext>
    </p:extLst>
  </p:cSld>
  <p:clrMapOvr>
    <a:masterClrMapping/>
  </p:clrMapOvr>
</p:sld>
</file>

<file path=ppt/theme/theme1.xml><?xml version="1.0" encoding="utf-8"?>
<a:theme xmlns:a="http://schemas.openxmlformats.org/drawingml/2006/main" name="geojackas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モジュール">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4596</TotalTime>
  <Words>5101</Words>
  <Application>Microsoft Office PowerPoint</Application>
  <PresentationFormat>画面に合わせる (4:3)</PresentationFormat>
  <Paragraphs>324</Paragraphs>
  <Slides>51</Slides>
  <Notes>39</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51</vt:i4>
      </vt:variant>
    </vt:vector>
  </HeadingPairs>
  <TitlesOfParts>
    <vt:vector size="58" baseType="lpstr">
      <vt:lpstr>游ゴシック</vt:lpstr>
      <vt:lpstr>游ゴシック Medium</vt:lpstr>
      <vt:lpstr>Arial</vt:lpstr>
      <vt:lpstr>Calibri</vt:lpstr>
      <vt:lpstr>Corbel</vt:lpstr>
      <vt:lpstr>Wingdings</vt:lpstr>
      <vt:lpstr>geojackass</vt:lpstr>
      <vt:lpstr> </vt:lpstr>
      <vt:lpstr>顔と名前を覚えてください</vt:lpstr>
      <vt:lpstr>AGENDA</vt:lpstr>
      <vt:lpstr>What’s夜間光？</vt:lpstr>
      <vt:lpstr>Measuring Economic Growth from Outer Space</vt:lpstr>
      <vt:lpstr>abstract</vt:lpstr>
      <vt:lpstr>類似研究(倉田)</vt:lpstr>
      <vt:lpstr>夜間光を用いた経済指標</vt:lpstr>
      <vt:lpstr>AGENDA</vt:lpstr>
      <vt:lpstr>日本の夜間光</vt:lpstr>
      <vt:lpstr>市区町村別夜間光強度平均地図</vt:lpstr>
      <vt:lpstr>市区町村別夜間光（平均）</vt:lpstr>
      <vt:lpstr>市区町村総面積当たり店舗数・商業事業所数と夜間光の相関</vt:lpstr>
      <vt:lpstr>医療従事者・設備（人口10万人当たり）と夜間光の相関</vt:lpstr>
      <vt:lpstr>都道府県別医療従事者数(人口10万人当たり)</vt:lpstr>
      <vt:lpstr>非水洗化人口・比率と夜間光の相関</vt:lpstr>
      <vt:lpstr>夜間光と平均賃金の相関</vt:lpstr>
      <vt:lpstr>まとめ1</vt:lpstr>
      <vt:lpstr>AGENDA</vt:lpstr>
      <vt:lpstr>新潟県魚沼郡湯沢町はどこ？</vt:lpstr>
      <vt:lpstr>筆者の趣味によるものです</vt:lpstr>
      <vt:lpstr>スキー観光客数と日経平均株価の時系列グラフ</vt:lpstr>
      <vt:lpstr>スキー観光客数と基準収入額の時系列グラフ</vt:lpstr>
      <vt:lpstr>スキー観光客数と湯沢町総生産(時系列)</vt:lpstr>
      <vt:lpstr>スキー観光客数と湯沢町総生産の相関</vt:lpstr>
      <vt:lpstr>スキー観光客数と湯沢町の基準収入額相関 (バブルダミー)</vt:lpstr>
      <vt:lpstr>夜間光に関する港区と湯沢町の時系列グラフ</vt:lpstr>
      <vt:lpstr>港区の夜間光 1992年</vt:lpstr>
      <vt:lpstr>湯沢町の夜間光 1992年</vt:lpstr>
      <vt:lpstr>湯沢町の写真地図 </vt:lpstr>
      <vt:lpstr>オープンストリートマップで見る湯沢町</vt:lpstr>
      <vt:lpstr>湯沢町夜間光1992年と2013年の比較</vt:lpstr>
      <vt:lpstr>湯沢町夜間光時系列グラフ</vt:lpstr>
      <vt:lpstr>スキー観光客数とホテル数時系列グラフ</vt:lpstr>
      <vt:lpstr>まとめ2</vt:lpstr>
      <vt:lpstr>AGENDA</vt:lpstr>
      <vt:lpstr>都道府県別宿泊者数</vt:lpstr>
      <vt:lpstr>都道府県・目的別宿泊者数(時系列)</vt:lpstr>
      <vt:lpstr>都道府県・目的別宿泊者数(MAP)</vt:lpstr>
      <vt:lpstr>都道府県別夜間光時系列</vt:lpstr>
      <vt:lpstr>夜間光対観光客数(2007-2013)</vt:lpstr>
      <vt:lpstr>夜間光対宿泊客数目的別 (2007-2013)</vt:lpstr>
      <vt:lpstr>ビジネス目的の宿泊者が多い 都道府県</vt:lpstr>
      <vt:lpstr>観光目的の宿泊者が多い都道府県</vt:lpstr>
      <vt:lpstr>夜間光とGOTO対象店舗地図</vt:lpstr>
      <vt:lpstr>GOTO対象店舗全業種</vt:lpstr>
      <vt:lpstr>GOTO対象店舗(飲食店)</vt:lpstr>
      <vt:lpstr>まとめ3</vt:lpstr>
      <vt:lpstr>参考文献・データ引用元</vt:lpstr>
      <vt:lpstr>参考文献・データ引用元</vt:lpstr>
      <vt:lpstr>御清聴ありがとうございました</vt:lpstr>
    </vt:vector>
  </TitlesOfParts>
  <Company>MouseComputer PC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csoda_jaxa_shoichi2021</dc:title>
  <dc:creator>shoichi</dc:creator>
  <cp:lastModifiedBy>大友 翔一</cp:lastModifiedBy>
  <cp:revision>519</cp:revision>
  <cp:lastPrinted>2019-03-13T07:36:08Z</cp:lastPrinted>
  <dcterms:created xsi:type="dcterms:W3CDTF">2018-01-01T09:14:55Z</dcterms:created>
  <dcterms:modified xsi:type="dcterms:W3CDTF">2021-02-27T05:30:58Z</dcterms:modified>
</cp:coreProperties>
</file>